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PT Sans Narrow"/>
      <p:regular r:id="rId21"/>
      <p:bold r:id="rId22"/>
    </p:embeddedFont>
    <p:embeddedFont>
      <p:font typeface="Montserrat"/>
      <p:regular r:id="rId23"/>
      <p:bold r:id="rId24"/>
      <p:italic r:id="rId25"/>
      <p:boldItalic r:id="rId26"/>
    </p:embeddedFont>
    <p:embeddedFont>
      <p:font typeface="Open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TSansNarrow-bold.fntdata"/><Relationship Id="rId21" Type="http://schemas.openxmlformats.org/officeDocument/2006/relationships/font" Target="fonts/PTSansNarrow-regular.fntdata"/><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OpenSans-bold.fntdata"/><Relationship Id="rId27" Type="http://schemas.openxmlformats.org/officeDocument/2006/relationships/font" Target="fonts/OpenSan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7f37c8c46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7f37c8c46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45892777f6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45892777f6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47295a493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47295a493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456a0399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456a0399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47295a493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47295a493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7f37c8c46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7f37c8c46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45892777f6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45892777f6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7f37c8c46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7f37c8c46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7f37c8c46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7f37c8c46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7f37c8c46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7f37c8c46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7f37c8c46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7f37c8c46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456a03990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456a03990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45892777f6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45892777f6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47295a493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47295a493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456a03990a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456a03990a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un.org/africarenewal/magazine/december-2016-march-2017/dying-lack-medicin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hyperlink" Target="https://platform.who.int/mortality/themes/theme-details/mdb/communicable-maternal-perinatal-and-nutritional-conditions" TargetMode="External"/><Relationship Id="rId5" Type="http://schemas.openxmlformats.org/officeDocument/2006/relationships/hyperlink" Target="https://platform.who.int/mortality/themes/theme-details/mdb/noncommunicable-diseases" TargetMode="External"/><Relationship Id="rId6" Type="http://schemas.openxmlformats.org/officeDocument/2006/relationships/hyperlink" Target="https://platform.who.int/mortality/themes/theme-details/mdb/injuri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hyperlink" Target="https://www.who.int/data/gho/indicator-metadata-registry/imr-details/465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3"/>
          <p:cNvSpPr/>
          <p:nvPr/>
        </p:nvSpPr>
        <p:spPr>
          <a:xfrm>
            <a:off x="0" y="3614350"/>
            <a:ext cx="9136200" cy="1058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7" name="Google Shape;67;p13"/>
          <p:cNvSpPr txBox="1"/>
          <p:nvPr>
            <p:ph idx="4294967295" type="ctrTitle"/>
          </p:nvPr>
        </p:nvSpPr>
        <p:spPr>
          <a:xfrm>
            <a:off x="-792675" y="3796450"/>
            <a:ext cx="10400100" cy="1227900"/>
          </a:xfrm>
          <a:prstGeom prst="rect">
            <a:avLst/>
          </a:prstGeom>
        </p:spPr>
        <p:txBody>
          <a:bodyPr anchorCtr="0" anchor="t" bIns="91425" lIns="91425" spcFirstLastPara="1" rIns="91425" wrap="square" tIns="91425">
            <a:normAutofit fontScale="90000"/>
          </a:bodyPr>
          <a:lstStyle/>
          <a:p>
            <a:pPr indent="0" lvl="0" marL="914400" rtl="0" algn="l">
              <a:spcBef>
                <a:spcPts val="0"/>
              </a:spcBef>
              <a:spcAft>
                <a:spcPts val="0"/>
              </a:spcAft>
              <a:buNone/>
            </a:pPr>
            <a:r>
              <a:rPr b="1" lang="en-GB">
                <a:solidFill>
                  <a:schemeClr val="lt1"/>
                </a:solidFill>
                <a:latin typeface="Montserrat"/>
                <a:ea typeface="Montserrat"/>
                <a:cs typeface="Montserrat"/>
                <a:sym typeface="Montserrat"/>
              </a:rPr>
              <a:t>Deaths </a:t>
            </a:r>
            <a:r>
              <a:rPr lang="en-GB">
                <a:solidFill>
                  <a:schemeClr val="lt1"/>
                </a:solidFill>
                <a:latin typeface="Montserrat"/>
                <a:ea typeface="Montserrat"/>
                <a:cs typeface="Montserrat"/>
                <a:sym typeface="Montserrat"/>
              </a:rPr>
              <a:t>A</a:t>
            </a:r>
            <a:r>
              <a:rPr b="1" lang="en-GB">
                <a:solidFill>
                  <a:schemeClr val="lt1"/>
                </a:solidFill>
                <a:latin typeface="Montserrat"/>
                <a:ea typeface="Montserrat"/>
                <a:cs typeface="Montserrat"/>
                <a:sym typeface="Montserrat"/>
              </a:rPr>
              <a:t>ttributable to the </a:t>
            </a:r>
            <a:r>
              <a:rPr lang="en-GB">
                <a:solidFill>
                  <a:schemeClr val="lt1"/>
                </a:solidFill>
                <a:latin typeface="Montserrat"/>
                <a:ea typeface="Montserrat"/>
                <a:cs typeface="Montserrat"/>
                <a:sym typeface="Montserrat"/>
              </a:rPr>
              <a:t>E</a:t>
            </a:r>
            <a:r>
              <a:rPr b="1" lang="en-GB">
                <a:solidFill>
                  <a:schemeClr val="lt1"/>
                </a:solidFill>
                <a:latin typeface="Montserrat"/>
                <a:ea typeface="Montserrat"/>
                <a:cs typeface="Montserrat"/>
                <a:sym typeface="Montserrat"/>
              </a:rPr>
              <a:t>nvironment</a:t>
            </a:r>
            <a:endParaRPr b="1">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ontserrat"/>
                <a:ea typeface="Montserrat"/>
                <a:cs typeface="Montserrat"/>
                <a:sym typeface="Montserrat"/>
              </a:rPr>
              <a:t>Total deaths as % of population</a:t>
            </a:r>
            <a:endParaRPr>
              <a:latin typeface="Montserrat"/>
              <a:ea typeface="Montserrat"/>
              <a:cs typeface="Montserrat"/>
              <a:sym typeface="Montserrat"/>
            </a:endParaRPr>
          </a:p>
        </p:txBody>
      </p:sp>
      <p:sp>
        <p:nvSpPr>
          <p:cNvPr id="137" name="Google Shape;137;p22"/>
          <p:cNvSpPr txBox="1"/>
          <p:nvPr>
            <p:ph idx="1" type="body"/>
          </p:nvPr>
        </p:nvSpPr>
        <p:spPr>
          <a:xfrm>
            <a:off x="218650" y="1013800"/>
            <a:ext cx="5859600" cy="3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666666"/>
                </a:solidFill>
                <a:highlight>
                  <a:schemeClr val="lt1"/>
                </a:highlight>
                <a:latin typeface="Montserrat"/>
                <a:ea typeface="Montserrat"/>
                <a:cs typeface="Montserrat"/>
                <a:sym typeface="Montserrat"/>
              </a:rPr>
              <a:t>Africa</a:t>
            </a:r>
            <a:endParaRPr sz="1100">
              <a:solidFill>
                <a:srgbClr val="666666"/>
              </a:solidFill>
              <a:highlight>
                <a:schemeClr val="lt1"/>
              </a:highlight>
              <a:latin typeface="Montserrat"/>
              <a:ea typeface="Montserrat"/>
              <a:cs typeface="Montserrat"/>
              <a:sym typeface="Montserrat"/>
            </a:endParaRPr>
          </a:p>
          <a:p>
            <a:pPr indent="0" lvl="0" marL="0" rtl="0" algn="l">
              <a:spcBef>
                <a:spcPts val="1200"/>
              </a:spcBef>
              <a:spcAft>
                <a:spcPts val="0"/>
              </a:spcAft>
              <a:buNone/>
            </a:pPr>
            <a:r>
              <a:t/>
            </a:r>
            <a:endParaRPr sz="1100">
              <a:solidFill>
                <a:srgbClr val="666666"/>
              </a:solidFill>
            </a:endParaRPr>
          </a:p>
          <a:p>
            <a:pPr indent="0" lvl="0" marL="0" rtl="0" algn="l">
              <a:spcBef>
                <a:spcPts val="0"/>
              </a:spcBef>
              <a:spcAft>
                <a:spcPts val="1200"/>
              </a:spcAft>
              <a:buNone/>
            </a:pPr>
            <a:r>
              <a:t/>
            </a:r>
            <a:endParaRPr sz="1100">
              <a:solidFill>
                <a:srgbClr val="666666"/>
              </a:solidFill>
              <a:highlight>
                <a:srgbClr val="FFFF00"/>
              </a:highlight>
            </a:endParaRPr>
          </a:p>
        </p:txBody>
      </p:sp>
      <p:pic>
        <p:nvPicPr>
          <p:cNvPr id="138" name="Google Shape;138;p22"/>
          <p:cNvPicPr preferRelativeResize="0"/>
          <p:nvPr/>
        </p:nvPicPr>
        <p:blipFill>
          <a:blip r:embed="rId3">
            <a:alphaModFix/>
          </a:blip>
          <a:stretch>
            <a:fillRect/>
          </a:stretch>
        </p:blipFill>
        <p:spPr>
          <a:xfrm>
            <a:off x="152400" y="1477000"/>
            <a:ext cx="8839202" cy="317853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ontserrat"/>
                <a:ea typeface="Montserrat"/>
                <a:cs typeface="Montserrat"/>
                <a:sym typeface="Montserrat"/>
              </a:rPr>
              <a:t>Total deaths as % of population</a:t>
            </a:r>
            <a:endParaRPr>
              <a:latin typeface="Montserrat"/>
              <a:ea typeface="Montserrat"/>
              <a:cs typeface="Montserrat"/>
              <a:sym typeface="Montserrat"/>
            </a:endParaRPr>
          </a:p>
        </p:txBody>
      </p:sp>
      <p:sp>
        <p:nvSpPr>
          <p:cNvPr id="144" name="Google Shape;144;p23"/>
          <p:cNvSpPr txBox="1"/>
          <p:nvPr>
            <p:ph idx="1" type="body"/>
          </p:nvPr>
        </p:nvSpPr>
        <p:spPr>
          <a:xfrm>
            <a:off x="218650" y="1013800"/>
            <a:ext cx="5859600" cy="3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666666"/>
                </a:solidFill>
                <a:highlight>
                  <a:schemeClr val="lt1"/>
                </a:highlight>
                <a:latin typeface="Montserrat"/>
                <a:ea typeface="Montserrat"/>
                <a:cs typeface="Montserrat"/>
                <a:sym typeface="Montserrat"/>
              </a:rPr>
              <a:t>Europe</a:t>
            </a:r>
            <a:endParaRPr sz="1100">
              <a:solidFill>
                <a:srgbClr val="666666"/>
              </a:solidFill>
              <a:highlight>
                <a:schemeClr val="lt1"/>
              </a:highlight>
              <a:latin typeface="Montserrat"/>
              <a:ea typeface="Montserrat"/>
              <a:cs typeface="Montserrat"/>
              <a:sym typeface="Montserrat"/>
            </a:endParaRPr>
          </a:p>
          <a:p>
            <a:pPr indent="0" lvl="0" marL="0" rtl="0" algn="l">
              <a:spcBef>
                <a:spcPts val="1200"/>
              </a:spcBef>
              <a:spcAft>
                <a:spcPts val="0"/>
              </a:spcAft>
              <a:buNone/>
            </a:pPr>
            <a:r>
              <a:t/>
            </a:r>
            <a:endParaRPr sz="1100">
              <a:solidFill>
                <a:srgbClr val="666666"/>
              </a:solidFill>
            </a:endParaRPr>
          </a:p>
          <a:p>
            <a:pPr indent="0" lvl="0" marL="0" rtl="0" algn="l">
              <a:spcBef>
                <a:spcPts val="0"/>
              </a:spcBef>
              <a:spcAft>
                <a:spcPts val="1200"/>
              </a:spcAft>
              <a:buNone/>
            </a:pPr>
            <a:r>
              <a:t/>
            </a:r>
            <a:endParaRPr sz="1100">
              <a:solidFill>
                <a:srgbClr val="666666"/>
              </a:solidFill>
              <a:highlight>
                <a:srgbClr val="FFFF00"/>
              </a:highlight>
            </a:endParaRPr>
          </a:p>
        </p:txBody>
      </p:sp>
      <p:pic>
        <p:nvPicPr>
          <p:cNvPr id="145" name="Google Shape;145;p23"/>
          <p:cNvPicPr preferRelativeResize="0"/>
          <p:nvPr/>
        </p:nvPicPr>
        <p:blipFill>
          <a:blip r:embed="rId3">
            <a:alphaModFix/>
          </a:blip>
          <a:stretch>
            <a:fillRect/>
          </a:stretch>
        </p:blipFill>
        <p:spPr>
          <a:xfrm>
            <a:off x="152400" y="1477000"/>
            <a:ext cx="8839198" cy="32932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940">
                <a:latin typeface="Montserrat"/>
                <a:ea typeface="Montserrat"/>
                <a:cs typeface="Montserrat"/>
                <a:sym typeface="Montserrat"/>
              </a:rPr>
              <a:t>Summary Analysis</a:t>
            </a:r>
            <a:endParaRPr sz="2940">
              <a:latin typeface="Montserrat"/>
              <a:ea typeface="Montserrat"/>
              <a:cs typeface="Montserrat"/>
              <a:sym typeface="Montserrat"/>
            </a:endParaRPr>
          </a:p>
        </p:txBody>
      </p:sp>
      <p:sp>
        <p:nvSpPr>
          <p:cNvPr id="151" name="Google Shape;151;p24"/>
          <p:cNvSpPr txBox="1"/>
          <p:nvPr>
            <p:ph idx="1" type="body"/>
          </p:nvPr>
        </p:nvSpPr>
        <p:spPr>
          <a:xfrm>
            <a:off x="311700" y="1216900"/>
            <a:ext cx="8520600" cy="2796000"/>
          </a:xfrm>
          <a:prstGeom prst="rect">
            <a:avLst/>
          </a:prstGeom>
        </p:spPr>
        <p:txBody>
          <a:bodyPr anchorCtr="0" anchor="t" bIns="91425" lIns="91425" spcFirstLastPara="1" rIns="91425" wrap="square" tIns="91425">
            <a:normAutofit fontScale="25000" lnSpcReduction="10000"/>
          </a:bodyPr>
          <a:lstStyle/>
          <a:p>
            <a:pPr indent="0" lvl="0" marL="0" rtl="0" algn="l">
              <a:spcBef>
                <a:spcPts val="0"/>
              </a:spcBef>
              <a:spcAft>
                <a:spcPts val="0"/>
              </a:spcAft>
              <a:buNone/>
            </a:pPr>
            <a:r>
              <a:t/>
            </a:r>
            <a:endParaRPr sz="1000">
              <a:solidFill>
                <a:srgbClr val="000000"/>
              </a:solidFill>
              <a:latin typeface="Montserrat"/>
              <a:ea typeface="Montserrat"/>
              <a:cs typeface="Montserrat"/>
              <a:sym typeface="Montserrat"/>
            </a:endParaRPr>
          </a:p>
          <a:p>
            <a:pPr indent="-292100" lvl="0" marL="457200" rtl="0" algn="l">
              <a:spcBef>
                <a:spcPts val="0"/>
              </a:spcBef>
              <a:spcAft>
                <a:spcPts val="0"/>
              </a:spcAft>
              <a:buClr>
                <a:srgbClr val="000000"/>
              </a:buClr>
              <a:buSzPct val="100000"/>
              <a:buFont typeface="Montserrat"/>
              <a:buChar char="●"/>
            </a:pPr>
            <a:r>
              <a:rPr lang="en-GB" sz="4000">
                <a:solidFill>
                  <a:srgbClr val="000000"/>
                </a:solidFill>
                <a:latin typeface="Montserrat"/>
                <a:ea typeface="Montserrat"/>
                <a:cs typeface="Montserrat"/>
                <a:sym typeface="Montserrat"/>
              </a:rPr>
              <a:t>Continents with the lowest GDP, including Africa, Eastern Mediterranean, and South-East Asia, face a higher percentage of deaths due to infectious diseases, parasites, pregnancy, and nutritional issues. Africa has the highest proportion of deaths in this category, followed by South East Asia and the Eastern Mediterranean</a:t>
            </a:r>
            <a:endParaRPr sz="4000">
              <a:solidFill>
                <a:srgbClr val="000000"/>
              </a:solidFill>
              <a:latin typeface="Montserrat"/>
              <a:ea typeface="Montserrat"/>
              <a:cs typeface="Montserrat"/>
              <a:sym typeface="Montserrat"/>
            </a:endParaRPr>
          </a:p>
          <a:p>
            <a:pPr indent="0" lvl="0" marL="457200" rtl="0" algn="l">
              <a:spcBef>
                <a:spcPts val="0"/>
              </a:spcBef>
              <a:spcAft>
                <a:spcPts val="0"/>
              </a:spcAft>
              <a:buNone/>
            </a:pPr>
            <a:r>
              <a:t/>
            </a:r>
            <a:endParaRPr sz="4000">
              <a:solidFill>
                <a:srgbClr val="000000"/>
              </a:solidFill>
              <a:latin typeface="Montserrat"/>
              <a:ea typeface="Montserrat"/>
              <a:cs typeface="Montserrat"/>
              <a:sym typeface="Montserrat"/>
            </a:endParaRPr>
          </a:p>
          <a:p>
            <a:pPr indent="-292100" lvl="0" marL="457200" rtl="0" algn="l">
              <a:spcBef>
                <a:spcPts val="0"/>
              </a:spcBef>
              <a:spcAft>
                <a:spcPts val="0"/>
              </a:spcAft>
              <a:buClr>
                <a:srgbClr val="000000"/>
              </a:buClr>
              <a:buSzPct val="100000"/>
              <a:buFont typeface="Montserrat"/>
              <a:buChar char="●"/>
            </a:pPr>
            <a:r>
              <a:rPr lang="en-GB" sz="4000">
                <a:solidFill>
                  <a:srgbClr val="000000"/>
                </a:solidFill>
                <a:latin typeface="Montserrat"/>
                <a:ea typeface="Montserrat"/>
                <a:cs typeface="Montserrat"/>
                <a:sym typeface="Montserrat"/>
              </a:rPr>
              <a:t>WHO research in 2017 showed that in Africa, 50% of children 5 years and under die from illnesses like pneumonia, malaria, HIV, and measles. Less than 2% of drugs are made locally, limiting access to life-saving medicines. Imported drugs may be unaffordable.</a:t>
            </a:r>
            <a:br>
              <a:rPr lang="en-GB" sz="4000">
                <a:solidFill>
                  <a:srgbClr val="000000"/>
                </a:solidFill>
                <a:latin typeface="Montserrat"/>
                <a:ea typeface="Montserrat"/>
                <a:cs typeface="Montserrat"/>
                <a:sym typeface="Montserrat"/>
              </a:rPr>
            </a:br>
            <a:endParaRPr sz="4000">
              <a:solidFill>
                <a:srgbClr val="000000"/>
              </a:solidFill>
              <a:latin typeface="Montserrat"/>
              <a:ea typeface="Montserrat"/>
              <a:cs typeface="Montserrat"/>
              <a:sym typeface="Montserrat"/>
            </a:endParaRPr>
          </a:p>
          <a:p>
            <a:pPr indent="-292100" lvl="0" marL="457200" rtl="0" algn="l">
              <a:spcBef>
                <a:spcPts val="0"/>
              </a:spcBef>
              <a:spcAft>
                <a:spcPts val="0"/>
              </a:spcAft>
              <a:buClr>
                <a:srgbClr val="000000"/>
              </a:buClr>
              <a:buSzPct val="100000"/>
              <a:buFont typeface="Montserrat"/>
              <a:buChar char="●"/>
            </a:pPr>
            <a:r>
              <a:rPr lang="en-GB" sz="4000">
                <a:solidFill>
                  <a:srgbClr val="000000"/>
                </a:solidFill>
                <a:latin typeface="Montserrat"/>
                <a:ea typeface="Montserrat"/>
                <a:cs typeface="Montserrat"/>
                <a:sym typeface="Montserrat"/>
              </a:rPr>
              <a:t>Wealthier continents (Americas, Europe, Western Pacific) face more noncommunicable diseases (e.g, heart disease, cancer) due to lifestyle factors (e.g. </a:t>
            </a:r>
            <a:r>
              <a:rPr lang="en-GB" sz="4000">
                <a:solidFill>
                  <a:srgbClr val="000000"/>
                </a:solidFill>
                <a:latin typeface="Montserrat"/>
                <a:ea typeface="Montserrat"/>
                <a:cs typeface="Montserrat"/>
                <a:sym typeface="Montserrat"/>
              </a:rPr>
              <a:t>smoking, high caloric diet  and insufficient physical activity</a:t>
            </a:r>
            <a:r>
              <a:rPr lang="en-GB" sz="4000">
                <a:solidFill>
                  <a:srgbClr val="000000"/>
                </a:solidFill>
                <a:latin typeface="Montserrat"/>
                <a:ea typeface="Montserrat"/>
                <a:cs typeface="Montserrat"/>
                <a:sym typeface="Montserrat"/>
              </a:rPr>
              <a:t>). Infectious disease deaths are </a:t>
            </a:r>
            <a:r>
              <a:rPr lang="en-GB" sz="4000">
                <a:solidFill>
                  <a:srgbClr val="000000"/>
                </a:solidFill>
                <a:latin typeface="Montserrat"/>
                <a:ea typeface="Montserrat"/>
                <a:cs typeface="Montserrat"/>
                <a:sym typeface="Montserrat"/>
              </a:rPr>
              <a:t>significantly</a:t>
            </a:r>
            <a:r>
              <a:rPr lang="en-GB" sz="4000">
                <a:solidFill>
                  <a:srgbClr val="000000"/>
                </a:solidFill>
                <a:latin typeface="Montserrat"/>
                <a:ea typeface="Montserrat"/>
                <a:cs typeface="Montserrat"/>
                <a:sym typeface="Montserrat"/>
              </a:rPr>
              <a:t> lower for these continents than their less wealthier counterparts.</a:t>
            </a:r>
            <a:endParaRPr sz="4000">
              <a:solidFill>
                <a:srgbClr val="000000"/>
              </a:solidFill>
              <a:latin typeface="Montserrat"/>
              <a:ea typeface="Montserrat"/>
              <a:cs typeface="Montserrat"/>
              <a:sym typeface="Montserrat"/>
            </a:endParaRPr>
          </a:p>
          <a:p>
            <a:pPr indent="0" lvl="0" marL="457200" rtl="0" algn="l">
              <a:spcBef>
                <a:spcPts val="0"/>
              </a:spcBef>
              <a:spcAft>
                <a:spcPts val="0"/>
              </a:spcAft>
              <a:buNone/>
            </a:pPr>
            <a:r>
              <a:t/>
            </a:r>
            <a:endParaRPr sz="4000">
              <a:solidFill>
                <a:srgbClr val="000000"/>
              </a:solidFill>
              <a:latin typeface="Montserrat"/>
              <a:ea typeface="Montserrat"/>
              <a:cs typeface="Montserrat"/>
              <a:sym typeface="Montserrat"/>
            </a:endParaRPr>
          </a:p>
          <a:p>
            <a:pPr indent="-292100" lvl="0" marL="457200" rtl="0" algn="l">
              <a:spcBef>
                <a:spcPts val="0"/>
              </a:spcBef>
              <a:spcAft>
                <a:spcPts val="0"/>
              </a:spcAft>
              <a:buClr>
                <a:srgbClr val="000000"/>
              </a:buClr>
              <a:buSzPct val="100000"/>
              <a:buFont typeface="Montserrat"/>
              <a:buChar char="●"/>
            </a:pPr>
            <a:r>
              <a:rPr lang="en-GB" sz="4000">
                <a:solidFill>
                  <a:srgbClr val="000000"/>
                </a:solidFill>
                <a:latin typeface="Montserrat"/>
                <a:ea typeface="Montserrat"/>
                <a:cs typeface="Montserrat"/>
                <a:sym typeface="Montserrat"/>
              </a:rPr>
              <a:t>The ratio of injury-related deaths to total deaths ranges from 11% to 20% across continents. Injuries stem from various causes like violence, accidents, and disasters. The Americas have the highest ratio (20.8%) due to violence, particularly in Brazil and Mexico. Africa follows closely at 18.8%, mainly from accidental incidents, particularly in South Africa</a:t>
            </a:r>
            <a:endParaRPr sz="4000">
              <a:solidFill>
                <a:srgbClr val="000000"/>
              </a:solidFill>
              <a:latin typeface="Montserrat"/>
              <a:ea typeface="Montserrat"/>
              <a:cs typeface="Montserrat"/>
              <a:sym typeface="Montserrat"/>
            </a:endParaRPr>
          </a:p>
          <a:p>
            <a:pPr indent="0" lvl="0" marL="0" rtl="0" algn="l">
              <a:spcBef>
                <a:spcPts val="0"/>
              </a:spcBef>
              <a:spcAft>
                <a:spcPts val="1200"/>
              </a:spcAft>
              <a:buNone/>
            </a:pPr>
            <a:r>
              <a:t/>
            </a:r>
            <a:endParaRPr sz="1600">
              <a:highlight>
                <a:srgbClr val="FFFF00"/>
              </a:highlight>
              <a:latin typeface="Montserrat"/>
              <a:ea typeface="Montserrat"/>
              <a:cs typeface="Montserrat"/>
              <a:sym typeface="Montserrat"/>
            </a:endParaRPr>
          </a:p>
        </p:txBody>
      </p:sp>
      <p:sp>
        <p:nvSpPr>
          <p:cNvPr id="152" name="Google Shape;152;p24"/>
          <p:cNvSpPr txBox="1"/>
          <p:nvPr/>
        </p:nvSpPr>
        <p:spPr>
          <a:xfrm>
            <a:off x="162175" y="4811400"/>
            <a:ext cx="4518000" cy="1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latin typeface="Open Sans"/>
                <a:ea typeface="Open Sans"/>
                <a:cs typeface="Open Sans"/>
                <a:sym typeface="Open Sans"/>
              </a:rPr>
              <a:t>Source: </a:t>
            </a:r>
            <a:r>
              <a:rPr lang="en-GB" sz="700" u="sng">
                <a:solidFill>
                  <a:schemeClr val="hlink"/>
                </a:solidFill>
                <a:latin typeface="Open Sans"/>
                <a:ea typeface="Open Sans"/>
                <a:cs typeface="Open Sans"/>
                <a:sym typeface="Open Sans"/>
                <a:hlinkClick r:id="rId3"/>
              </a:rPr>
              <a:t>https://www.un.org/africarenewal/magazine/december-2016-march-2017/dying-lack-medicines</a:t>
            </a:r>
            <a:endParaRPr sz="700">
              <a:latin typeface="Open Sans"/>
              <a:ea typeface="Open Sans"/>
              <a:cs typeface="Open Sans"/>
              <a:sym typeface="Open Sans"/>
            </a:endParaRPr>
          </a:p>
          <a:p>
            <a:pPr indent="0" lvl="0" marL="0" rtl="0" algn="l">
              <a:spcBef>
                <a:spcPts val="0"/>
              </a:spcBef>
              <a:spcAft>
                <a:spcPts val="0"/>
              </a:spcAft>
              <a:buNone/>
            </a:pPr>
            <a:r>
              <a:t/>
            </a:r>
            <a:endParaRPr sz="700">
              <a:latin typeface="Open Sans"/>
              <a:ea typeface="Open Sans"/>
              <a:cs typeface="Open Sans"/>
              <a:sym typeface="Open Sans"/>
            </a:endParaRPr>
          </a:p>
          <a:p>
            <a:pPr indent="0" lvl="0" marL="0" rtl="0" algn="l">
              <a:spcBef>
                <a:spcPts val="0"/>
              </a:spcBef>
              <a:spcAft>
                <a:spcPts val="0"/>
              </a:spcAft>
              <a:buNone/>
            </a:pPr>
            <a:r>
              <a:rPr lang="en-GB" sz="700">
                <a:latin typeface="Open Sans"/>
                <a:ea typeface="Open Sans"/>
                <a:cs typeface="Open Sans"/>
                <a:sym typeface="Open Sans"/>
              </a:rPr>
              <a:t> </a:t>
            </a:r>
            <a:endParaRPr sz="70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5"/>
          <p:cNvPicPr preferRelativeResize="0"/>
          <p:nvPr/>
        </p:nvPicPr>
        <p:blipFill>
          <a:blip r:embed="rId3">
            <a:alphaModFix/>
          </a:blip>
          <a:stretch>
            <a:fillRect/>
          </a:stretch>
        </p:blipFill>
        <p:spPr>
          <a:xfrm>
            <a:off x="524550" y="1304825"/>
            <a:ext cx="5929620" cy="3354176"/>
          </a:xfrm>
          <a:prstGeom prst="rect">
            <a:avLst/>
          </a:prstGeom>
          <a:noFill/>
          <a:ln>
            <a:noFill/>
          </a:ln>
        </p:spPr>
      </p:pic>
      <p:sp>
        <p:nvSpPr>
          <p:cNvPr id="158" name="Google Shape;158;p25"/>
          <p:cNvSpPr txBox="1"/>
          <p:nvPr>
            <p:ph idx="1" type="body"/>
          </p:nvPr>
        </p:nvSpPr>
        <p:spPr>
          <a:xfrm>
            <a:off x="524550" y="375925"/>
            <a:ext cx="8081100" cy="6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solidFill>
                  <a:srgbClr val="E69138"/>
                </a:solidFill>
                <a:highlight>
                  <a:schemeClr val="lt1"/>
                </a:highlight>
                <a:latin typeface="Montserrat"/>
                <a:ea typeface="Montserrat"/>
                <a:cs typeface="Montserrat"/>
                <a:sym typeface="Montserrat"/>
              </a:rPr>
              <a:t>Deaths attributable to infections, parasites, neonatal and nutritional diseases </a:t>
            </a:r>
            <a:endParaRPr b="1" sz="1500">
              <a:solidFill>
                <a:srgbClr val="E69138"/>
              </a:solidFill>
              <a:highlight>
                <a:schemeClr val="lt1"/>
              </a:highlight>
              <a:latin typeface="Montserrat"/>
              <a:ea typeface="Montserrat"/>
              <a:cs typeface="Montserrat"/>
              <a:sym typeface="Montserrat"/>
            </a:endParaRPr>
          </a:p>
          <a:p>
            <a:pPr indent="0" lvl="0" marL="0" rtl="0" algn="l">
              <a:spcBef>
                <a:spcPts val="1200"/>
              </a:spcBef>
              <a:spcAft>
                <a:spcPts val="0"/>
              </a:spcAft>
              <a:buNone/>
            </a:pPr>
            <a:r>
              <a:rPr b="1" lang="en-GB" sz="1500">
                <a:solidFill>
                  <a:srgbClr val="E69138"/>
                </a:solidFill>
                <a:highlight>
                  <a:schemeClr val="lt1"/>
                </a:highlight>
                <a:latin typeface="Montserrat"/>
                <a:ea typeface="Montserrat"/>
                <a:cs typeface="Montserrat"/>
                <a:sym typeface="Montserrat"/>
              </a:rPr>
              <a:t>- worldwide</a:t>
            </a:r>
            <a:endParaRPr b="1" sz="1500">
              <a:solidFill>
                <a:srgbClr val="E69138"/>
              </a:solidFill>
              <a:highlight>
                <a:schemeClr val="lt1"/>
              </a:highlight>
              <a:latin typeface="Montserrat"/>
              <a:ea typeface="Montserrat"/>
              <a:cs typeface="Montserrat"/>
              <a:sym typeface="Montserrat"/>
            </a:endParaRPr>
          </a:p>
          <a:p>
            <a:pPr indent="0" lvl="0" marL="0" rtl="0" algn="l">
              <a:spcBef>
                <a:spcPts val="1200"/>
              </a:spcBef>
              <a:spcAft>
                <a:spcPts val="0"/>
              </a:spcAft>
              <a:buNone/>
            </a:pPr>
            <a:r>
              <a:t/>
            </a:r>
            <a:endParaRPr b="1" sz="1500">
              <a:solidFill>
                <a:srgbClr val="E69138"/>
              </a:solidFill>
            </a:endParaRPr>
          </a:p>
          <a:p>
            <a:pPr indent="0" lvl="0" marL="0" rtl="0" algn="l">
              <a:spcBef>
                <a:spcPts val="0"/>
              </a:spcBef>
              <a:spcAft>
                <a:spcPts val="1200"/>
              </a:spcAft>
              <a:buNone/>
            </a:pPr>
            <a:r>
              <a:t/>
            </a:r>
            <a:endParaRPr b="1" sz="1500">
              <a:solidFill>
                <a:srgbClr val="E69138"/>
              </a:solidFill>
              <a:highlight>
                <a:srgbClr val="FFFF00"/>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ontserrat"/>
                <a:ea typeface="Montserrat"/>
                <a:cs typeface="Montserrat"/>
                <a:sym typeface="Montserrat"/>
              </a:rPr>
              <a:t>Future Considerations &amp; Research</a:t>
            </a:r>
            <a:endParaRPr>
              <a:latin typeface="Montserrat"/>
              <a:ea typeface="Montserrat"/>
              <a:cs typeface="Montserrat"/>
              <a:sym typeface="Montserrat"/>
            </a:endParaRPr>
          </a:p>
        </p:txBody>
      </p:sp>
      <p:sp>
        <p:nvSpPr>
          <p:cNvPr id="164" name="Google Shape;164;p26"/>
          <p:cNvSpPr txBox="1"/>
          <p:nvPr>
            <p:ph idx="1" type="body"/>
          </p:nvPr>
        </p:nvSpPr>
        <p:spPr>
          <a:xfrm>
            <a:off x="311700" y="1266325"/>
            <a:ext cx="8520600" cy="2626200"/>
          </a:xfrm>
          <a:prstGeom prst="rect">
            <a:avLst/>
          </a:prstGeom>
        </p:spPr>
        <p:txBody>
          <a:bodyPr anchorCtr="0" anchor="t" bIns="91425" lIns="91425" spcFirstLastPara="1" rIns="91425" wrap="square" tIns="91425">
            <a:normAutofit fontScale="70000"/>
          </a:bodyPr>
          <a:lstStyle/>
          <a:p>
            <a:pPr indent="-299720" lvl="0" marL="457200" rtl="0" algn="l">
              <a:spcBef>
                <a:spcPts val="0"/>
              </a:spcBef>
              <a:spcAft>
                <a:spcPts val="0"/>
              </a:spcAft>
              <a:buSzPct val="100000"/>
              <a:buFont typeface="Montserrat"/>
              <a:buChar char="●"/>
            </a:pPr>
            <a:r>
              <a:rPr lang="en-GB" sz="1600">
                <a:latin typeface="Montserrat"/>
                <a:ea typeface="Montserrat"/>
                <a:cs typeface="Montserrat"/>
                <a:sym typeface="Montserrat"/>
              </a:rPr>
              <a:t>Deeper analysis of each indicator to facilitate additional insights which would support the development of programs / initiatives aimed at prevention and education to alleviate associated deaths</a:t>
            </a:r>
            <a:br>
              <a:rPr lang="en-GB" sz="1600">
                <a:latin typeface="Montserrat"/>
                <a:ea typeface="Montserrat"/>
                <a:cs typeface="Montserrat"/>
                <a:sym typeface="Montserrat"/>
              </a:rPr>
            </a:br>
            <a:endParaRPr sz="1600">
              <a:latin typeface="Montserrat"/>
              <a:ea typeface="Montserrat"/>
              <a:cs typeface="Montserrat"/>
              <a:sym typeface="Montserrat"/>
            </a:endParaRPr>
          </a:p>
          <a:p>
            <a:pPr indent="-299720" lvl="0" marL="457200" rtl="0" algn="l">
              <a:spcBef>
                <a:spcPts val="0"/>
              </a:spcBef>
              <a:spcAft>
                <a:spcPts val="0"/>
              </a:spcAft>
              <a:buSzPct val="100000"/>
              <a:buFont typeface="Montserrat"/>
              <a:buChar char="●"/>
            </a:pPr>
            <a:r>
              <a:rPr lang="en-GB" sz="1600">
                <a:latin typeface="Montserrat"/>
                <a:ea typeface="Montserrat"/>
                <a:cs typeface="Montserrat"/>
                <a:sym typeface="Montserrat"/>
              </a:rPr>
              <a:t>A demographic profile (age, gender) for each indicator by country continent </a:t>
            </a:r>
            <a:br>
              <a:rPr lang="en-GB" sz="1600">
                <a:latin typeface="Montserrat"/>
                <a:ea typeface="Montserrat"/>
                <a:cs typeface="Montserrat"/>
                <a:sym typeface="Montserrat"/>
              </a:rPr>
            </a:br>
            <a:endParaRPr sz="1600">
              <a:latin typeface="Montserrat"/>
              <a:ea typeface="Montserrat"/>
              <a:cs typeface="Montserrat"/>
              <a:sym typeface="Montserrat"/>
            </a:endParaRPr>
          </a:p>
          <a:p>
            <a:pPr indent="-299720" lvl="0" marL="457200" rtl="0" algn="l">
              <a:spcBef>
                <a:spcPts val="0"/>
              </a:spcBef>
              <a:spcAft>
                <a:spcPts val="0"/>
              </a:spcAft>
              <a:buSzPct val="100000"/>
              <a:buFont typeface="Montserrat"/>
              <a:buChar char="●"/>
            </a:pPr>
            <a:r>
              <a:rPr lang="en-GB" sz="1600">
                <a:latin typeface="Montserrat"/>
                <a:ea typeface="Montserrat"/>
                <a:cs typeface="Montserrat"/>
                <a:sym typeface="Montserrat"/>
              </a:rPr>
              <a:t>Analysis on the impact of environmental factors such as air pollution, water quality and climate change</a:t>
            </a:r>
            <a:br>
              <a:rPr lang="en-GB" sz="1600">
                <a:latin typeface="Montserrat"/>
                <a:ea typeface="Montserrat"/>
                <a:cs typeface="Montserrat"/>
                <a:sym typeface="Montserrat"/>
              </a:rPr>
            </a:br>
            <a:endParaRPr sz="1600">
              <a:latin typeface="Montserrat"/>
              <a:ea typeface="Montserrat"/>
              <a:cs typeface="Montserrat"/>
              <a:sym typeface="Montserrat"/>
            </a:endParaRPr>
          </a:p>
          <a:p>
            <a:pPr indent="-299720" lvl="0" marL="457200" rtl="0" algn="l">
              <a:spcBef>
                <a:spcPts val="0"/>
              </a:spcBef>
              <a:spcAft>
                <a:spcPts val="0"/>
              </a:spcAft>
              <a:buSzPct val="100000"/>
              <a:buFont typeface="Montserrat"/>
              <a:buChar char="●"/>
            </a:pPr>
            <a:r>
              <a:rPr lang="en-GB" sz="1600">
                <a:latin typeface="Montserrat"/>
                <a:ea typeface="Montserrat"/>
                <a:cs typeface="Montserrat"/>
                <a:sym typeface="Montserrat"/>
              </a:rPr>
              <a:t>Investigate the effects of urbanization, including issues related to inadequate housing, overpopulation and sanitation on health and mortality</a:t>
            </a:r>
            <a:br>
              <a:rPr lang="en-GB" sz="1600">
                <a:latin typeface="Montserrat"/>
                <a:ea typeface="Montserrat"/>
                <a:cs typeface="Montserrat"/>
                <a:sym typeface="Montserrat"/>
              </a:rPr>
            </a:br>
            <a:endParaRPr sz="1600">
              <a:latin typeface="Montserrat"/>
              <a:ea typeface="Montserrat"/>
              <a:cs typeface="Montserrat"/>
              <a:sym typeface="Montserrat"/>
            </a:endParaRPr>
          </a:p>
          <a:p>
            <a:pPr indent="-299720" lvl="0" marL="457200" rtl="0" algn="l">
              <a:spcBef>
                <a:spcPts val="0"/>
              </a:spcBef>
              <a:spcAft>
                <a:spcPts val="0"/>
              </a:spcAft>
              <a:buSzPct val="100000"/>
              <a:buFont typeface="Montserrat"/>
              <a:buChar char="●"/>
            </a:pPr>
            <a:r>
              <a:rPr lang="en-GB" sz="1600">
                <a:latin typeface="Montserrat"/>
                <a:ea typeface="Montserrat"/>
                <a:cs typeface="Montserrat"/>
                <a:sym typeface="Montserrat"/>
              </a:rPr>
              <a:t>Analyse the health and mortality implications of climate change including severe weather incidents, heat-related illnesses and food insecurity</a:t>
            </a:r>
            <a:endParaRPr sz="1600">
              <a:latin typeface="Montserrat"/>
              <a:ea typeface="Montserrat"/>
              <a:cs typeface="Montserrat"/>
              <a:sym typeface="Montserrat"/>
            </a:endParaRPr>
          </a:p>
        </p:txBody>
      </p:sp>
      <p:pic>
        <p:nvPicPr>
          <p:cNvPr id="165" name="Google Shape;165;p26"/>
          <p:cNvPicPr preferRelativeResize="0"/>
          <p:nvPr/>
        </p:nvPicPr>
        <p:blipFill>
          <a:blip r:embed="rId3">
            <a:alphaModFix/>
          </a:blip>
          <a:stretch>
            <a:fillRect/>
          </a:stretch>
        </p:blipFill>
        <p:spPr>
          <a:xfrm>
            <a:off x="2059950" y="3892525"/>
            <a:ext cx="5095875" cy="866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27"/>
          <p:cNvSpPr/>
          <p:nvPr/>
        </p:nvSpPr>
        <p:spPr>
          <a:xfrm>
            <a:off x="0" y="3614350"/>
            <a:ext cx="9136200" cy="1058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71" name="Google Shape;171;p27"/>
          <p:cNvSpPr txBox="1"/>
          <p:nvPr>
            <p:ph idx="4294967295" type="ctrTitle"/>
          </p:nvPr>
        </p:nvSpPr>
        <p:spPr>
          <a:xfrm>
            <a:off x="1202925" y="3788750"/>
            <a:ext cx="10400100" cy="1227900"/>
          </a:xfrm>
          <a:prstGeom prst="rect">
            <a:avLst/>
          </a:prstGeom>
        </p:spPr>
        <p:txBody>
          <a:bodyPr anchorCtr="0" anchor="t" bIns="91425" lIns="91425" spcFirstLastPara="1" rIns="91425" wrap="square" tIns="91425">
            <a:normAutofit fontScale="90000"/>
          </a:bodyPr>
          <a:lstStyle/>
          <a:p>
            <a:pPr indent="0" lvl="0" marL="914400" rtl="0" algn="l">
              <a:spcBef>
                <a:spcPts val="0"/>
              </a:spcBef>
              <a:spcAft>
                <a:spcPts val="0"/>
              </a:spcAft>
              <a:buNone/>
            </a:pPr>
            <a:r>
              <a:rPr lang="en-GB">
                <a:solidFill>
                  <a:schemeClr val="lt1"/>
                </a:solidFill>
                <a:latin typeface="Montserrat"/>
                <a:ea typeface="Montserrat"/>
                <a:cs typeface="Montserrat"/>
                <a:sym typeface="Montserrat"/>
              </a:rPr>
              <a:t>Thank you for listening</a:t>
            </a:r>
            <a:endParaRPr>
              <a:solidFill>
                <a:schemeClr val="lt1"/>
              </a:solidFill>
              <a:latin typeface="Montserrat"/>
              <a:ea typeface="Montserrat"/>
              <a:cs typeface="Montserrat"/>
              <a:sym typeface="Montserrat"/>
            </a:endParaRPr>
          </a:p>
          <a:p>
            <a:pPr indent="0" lvl="0" marL="914400" rtl="0" algn="l">
              <a:spcBef>
                <a:spcPts val="0"/>
              </a:spcBef>
              <a:spcAft>
                <a:spcPts val="0"/>
              </a:spcAft>
              <a:buNone/>
            </a:pPr>
            <a:r>
              <a:t/>
            </a:r>
            <a:endParaRPr>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ontserrat"/>
                <a:ea typeface="Montserrat"/>
                <a:cs typeface="Montserrat"/>
                <a:sym typeface="Montserrat"/>
              </a:rPr>
              <a:t>Data Background</a:t>
            </a:r>
            <a:endParaRPr>
              <a:latin typeface="Montserrat"/>
              <a:ea typeface="Montserrat"/>
              <a:cs typeface="Montserrat"/>
              <a:sym typeface="Montserrat"/>
            </a:endParaRPr>
          </a:p>
        </p:txBody>
      </p:sp>
      <p:sp>
        <p:nvSpPr>
          <p:cNvPr id="73" name="Google Shape;73;p14"/>
          <p:cNvSpPr txBox="1"/>
          <p:nvPr>
            <p:ph idx="1" type="body"/>
          </p:nvPr>
        </p:nvSpPr>
        <p:spPr>
          <a:xfrm>
            <a:off x="311700" y="1266325"/>
            <a:ext cx="8314800" cy="19983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GB" sz="1600">
                <a:latin typeface="Montserrat"/>
                <a:ea typeface="Montserrat"/>
                <a:cs typeface="Montserrat"/>
                <a:sym typeface="Montserrat"/>
              </a:rPr>
              <a:t>Data source: World Health Organisation (“WHO”)</a:t>
            </a:r>
            <a:endParaRPr sz="1600">
              <a:latin typeface="Montserrat"/>
              <a:ea typeface="Montserrat"/>
              <a:cs typeface="Montserrat"/>
              <a:sym typeface="Montserrat"/>
            </a:endParaRPr>
          </a:p>
          <a:p>
            <a:pPr indent="-284480" lvl="0" marL="457200" rtl="0" algn="l">
              <a:spcBef>
                <a:spcPts val="1200"/>
              </a:spcBef>
              <a:spcAft>
                <a:spcPts val="0"/>
              </a:spcAft>
              <a:buSzPct val="100000"/>
              <a:buFont typeface="Montserrat"/>
              <a:buChar char="●"/>
            </a:pPr>
            <a:r>
              <a:rPr lang="en-GB" sz="1600">
                <a:latin typeface="Montserrat"/>
                <a:ea typeface="Montserrat"/>
                <a:cs typeface="Montserrat"/>
                <a:sym typeface="Montserrat"/>
              </a:rPr>
              <a:t>WHO conducted a global assessment of the burden of disease attributable to environmental risks, estimating how much of global disease could be prevented by modifying the environment. </a:t>
            </a:r>
            <a:endParaRPr sz="1600">
              <a:latin typeface="Montserrat"/>
              <a:ea typeface="Montserrat"/>
              <a:cs typeface="Montserrat"/>
              <a:sym typeface="Montserrat"/>
            </a:endParaRPr>
          </a:p>
          <a:p>
            <a:pPr indent="-284480" lvl="0" marL="457200" rtl="0" algn="l">
              <a:spcBef>
                <a:spcPts val="0"/>
              </a:spcBef>
              <a:spcAft>
                <a:spcPts val="0"/>
              </a:spcAft>
              <a:buSzPct val="100000"/>
              <a:buFont typeface="Montserrat"/>
              <a:buChar char="●"/>
            </a:pPr>
            <a:r>
              <a:rPr lang="en-GB" sz="1600">
                <a:latin typeface="Montserrat"/>
                <a:ea typeface="Montserrat"/>
                <a:cs typeface="Montserrat"/>
                <a:sym typeface="Montserrat"/>
              </a:rPr>
              <a:t>The percentage of total deaths that are attributable to the environment.</a:t>
            </a:r>
            <a:endParaRPr sz="1600">
              <a:latin typeface="Montserrat"/>
              <a:ea typeface="Montserrat"/>
              <a:cs typeface="Montserrat"/>
              <a:sym typeface="Montserrat"/>
            </a:endParaRPr>
          </a:p>
          <a:p>
            <a:pPr indent="-284480" lvl="0" marL="457200" rtl="0" algn="l">
              <a:spcBef>
                <a:spcPts val="0"/>
              </a:spcBef>
              <a:spcAft>
                <a:spcPts val="0"/>
              </a:spcAft>
              <a:buSzPct val="100000"/>
              <a:buFont typeface="Montserrat"/>
              <a:buChar char="●"/>
            </a:pPr>
            <a:r>
              <a:rPr lang="en-GB" sz="1600">
                <a:latin typeface="Montserrat"/>
                <a:ea typeface="Montserrat"/>
                <a:cs typeface="Montserrat"/>
                <a:sym typeface="Montserrat"/>
              </a:rPr>
              <a:t>Causes of death are divided into the following 3 categories:</a:t>
            </a:r>
            <a:endParaRPr sz="1600">
              <a:latin typeface="Montserrat"/>
              <a:ea typeface="Montserrat"/>
              <a:cs typeface="Montserrat"/>
              <a:sym typeface="Montserrat"/>
            </a:endParaRPr>
          </a:p>
          <a:p>
            <a:pPr indent="-284480" lvl="1" marL="914400" rtl="0" algn="l">
              <a:spcBef>
                <a:spcPts val="0"/>
              </a:spcBef>
              <a:spcAft>
                <a:spcPts val="0"/>
              </a:spcAft>
              <a:buSzPct val="100000"/>
              <a:buFont typeface="Montserrat"/>
              <a:buChar char="○"/>
            </a:pPr>
            <a:r>
              <a:rPr lang="en-GB" sz="1600">
                <a:latin typeface="Montserrat"/>
                <a:ea typeface="Montserrat"/>
                <a:cs typeface="Montserrat"/>
                <a:sym typeface="Montserrat"/>
              </a:rPr>
              <a:t>Infectious, parasitic, neonatal and nutritional (includes deaths of women and newborns that were related to pregnancy and birth and deaths from insufficient nutrient intake, sexually transmitted diseases including HIV/AIDS, tuberculosis, diarrheal diseases, some vaccine-preventable diseases such as measles, and diseases caused by tropical parasites such as malaria and hookworm)</a:t>
            </a:r>
            <a:endParaRPr sz="1600">
              <a:latin typeface="Montserrat"/>
              <a:ea typeface="Montserrat"/>
              <a:cs typeface="Montserrat"/>
              <a:sym typeface="Montserrat"/>
            </a:endParaRPr>
          </a:p>
          <a:p>
            <a:pPr indent="-284480" lvl="1" marL="914400" rtl="0" algn="l">
              <a:spcBef>
                <a:spcPts val="0"/>
              </a:spcBef>
              <a:spcAft>
                <a:spcPts val="0"/>
              </a:spcAft>
              <a:buSzPct val="100000"/>
              <a:buFont typeface="Montserrat"/>
              <a:buChar char="○"/>
            </a:pPr>
            <a:r>
              <a:rPr lang="en-GB" sz="1600">
                <a:latin typeface="Montserrat"/>
                <a:ea typeface="Montserrat"/>
                <a:cs typeface="Montserrat"/>
                <a:sym typeface="Montserrat"/>
              </a:rPr>
              <a:t>Injuries (includes intentional - e.g. road traffic collisions, falls, drownings and natural disasters, and unintentional - e.g. self-inflicted, homicidal)</a:t>
            </a:r>
            <a:endParaRPr sz="1600">
              <a:latin typeface="Montserrat"/>
              <a:ea typeface="Montserrat"/>
              <a:cs typeface="Montserrat"/>
              <a:sym typeface="Montserrat"/>
            </a:endParaRPr>
          </a:p>
          <a:p>
            <a:pPr indent="-284480" lvl="1" marL="914400" rtl="0" algn="l">
              <a:spcBef>
                <a:spcPts val="0"/>
              </a:spcBef>
              <a:spcAft>
                <a:spcPts val="0"/>
              </a:spcAft>
              <a:buSzPct val="100000"/>
              <a:buFont typeface="Montserrat"/>
              <a:buChar char="○"/>
            </a:pPr>
            <a:r>
              <a:rPr lang="en-GB" sz="1600">
                <a:latin typeface="Montserrat"/>
                <a:ea typeface="Montserrat"/>
                <a:cs typeface="Montserrat"/>
                <a:sym typeface="Montserrat"/>
              </a:rPr>
              <a:t>Noncommunicable diseases (“NCDs”) (diseases cannot be spread directly from one person to another - e.g. hepatitis B or C infection, diabetes, cardiovascular diseases and cancers). NCDs disproportionately affect people in low- and middle-income countries</a:t>
            </a:r>
            <a:endParaRPr sz="1600">
              <a:latin typeface="Montserrat"/>
              <a:ea typeface="Montserrat"/>
              <a:cs typeface="Montserrat"/>
              <a:sym typeface="Montserrat"/>
            </a:endParaRPr>
          </a:p>
        </p:txBody>
      </p:sp>
      <p:pic>
        <p:nvPicPr>
          <p:cNvPr id="74" name="Google Shape;74;p14"/>
          <p:cNvPicPr preferRelativeResize="0"/>
          <p:nvPr/>
        </p:nvPicPr>
        <p:blipFill rotWithShape="1">
          <a:blip r:embed="rId3">
            <a:alphaModFix/>
          </a:blip>
          <a:srcRect b="-2560" l="0" r="0" t="2560"/>
          <a:stretch/>
        </p:blipFill>
        <p:spPr>
          <a:xfrm>
            <a:off x="2229412" y="3187450"/>
            <a:ext cx="4479375" cy="1439174"/>
          </a:xfrm>
          <a:prstGeom prst="rect">
            <a:avLst/>
          </a:prstGeom>
          <a:noFill/>
          <a:ln>
            <a:noFill/>
          </a:ln>
        </p:spPr>
      </p:pic>
      <p:sp>
        <p:nvSpPr>
          <p:cNvPr id="75" name="Google Shape;75;p14"/>
          <p:cNvSpPr txBox="1"/>
          <p:nvPr/>
        </p:nvSpPr>
        <p:spPr>
          <a:xfrm>
            <a:off x="77225" y="4502475"/>
            <a:ext cx="93603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latin typeface="Open Sans"/>
                <a:ea typeface="Open Sans"/>
                <a:cs typeface="Open Sans"/>
                <a:sym typeface="Open Sans"/>
              </a:rPr>
              <a:t>Sources: </a:t>
            </a:r>
            <a:endParaRPr sz="700">
              <a:latin typeface="Open Sans"/>
              <a:ea typeface="Open Sans"/>
              <a:cs typeface="Open Sans"/>
              <a:sym typeface="Open Sans"/>
            </a:endParaRPr>
          </a:p>
          <a:p>
            <a:pPr indent="0" lvl="0" marL="0" rtl="0" algn="l">
              <a:spcBef>
                <a:spcPts val="0"/>
              </a:spcBef>
              <a:spcAft>
                <a:spcPts val="0"/>
              </a:spcAft>
              <a:buNone/>
            </a:pPr>
            <a:r>
              <a:rPr lang="en-GB" sz="700" u="sng">
                <a:solidFill>
                  <a:schemeClr val="hlink"/>
                </a:solidFill>
                <a:latin typeface="Open Sans"/>
                <a:ea typeface="Open Sans"/>
                <a:cs typeface="Open Sans"/>
                <a:sym typeface="Open Sans"/>
                <a:hlinkClick r:id="rId4"/>
              </a:rPr>
              <a:t>https://platform.who.int/mortality/themes/theme-details/mdb/communicable-maternal-perinatal-and-nutritional-conditions</a:t>
            </a:r>
            <a:endParaRPr sz="700">
              <a:latin typeface="Open Sans"/>
              <a:ea typeface="Open Sans"/>
              <a:cs typeface="Open Sans"/>
              <a:sym typeface="Open Sans"/>
            </a:endParaRPr>
          </a:p>
          <a:p>
            <a:pPr indent="0" lvl="0" marL="0" rtl="0" algn="l">
              <a:spcBef>
                <a:spcPts val="0"/>
              </a:spcBef>
              <a:spcAft>
                <a:spcPts val="0"/>
              </a:spcAft>
              <a:buNone/>
            </a:pPr>
            <a:r>
              <a:rPr lang="en-GB" sz="700" u="sng">
                <a:solidFill>
                  <a:schemeClr val="hlink"/>
                </a:solidFill>
                <a:latin typeface="Open Sans"/>
                <a:ea typeface="Open Sans"/>
                <a:cs typeface="Open Sans"/>
                <a:sym typeface="Open Sans"/>
                <a:hlinkClick r:id="rId5"/>
              </a:rPr>
              <a:t>https://platform.who.int/mortality/themes/theme-details/mdb/noncommunicable-diseases</a:t>
            </a:r>
            <a:endParaRPr sz="700">
              <a:latin typeface="Open Sans"/>
              <a:ea typeface="Open Sans"/>
              <a:cs typeface="Open Sans"/>
              <a:sym typeface="Open Sans"/>
            </a:endParaRPr>
          </a:p>
          <a:p>
            <a:pPr indent="0" lvl="0" marL="0" rtl="0" algn="l">
              <a:spcBef>
                <a:spcPts val="0"/>
              </a:spcBef>
              <a:spcAft>
                <a:spcPts val="0"/>
              </a:spcAft>
              <a:buNone/>
            </a:pPr>
            <a:r>
              <a:rPr lang="en-GB" sz="700" u="sng">
                <a:solidFill>
                  <a:schemeClr val="hlink"/>
                </a:solidFill>
                <a:latin typeface="Open Sans"/>
                <a:ea typeface="Open Sans"/>
                <a:cs typeface="Open Sans"/>
                <a:sym typeface="Open Sans"/>
                <a:hlinkClick r:id="rId6"/>
              </a:rPr>
              <a:t>https://platform.who.int/mortality/themes/theme-details/mdb/injuries</a:t>
            </a:r>
            <a:endParaRPr sz="700">
              <a:latin typeface="Open Sans"/>
              <a:ea typeface="Open Sans"/>
              <a:cs typeface="Open Sans"/>
              <a:sym typeface="Open Sans"/>
            </a:endParaRPr>
          </a:p>
          <a:p>
            <a:pPr indent="0" lvl="0" marL="0" rtl="0" algn="l">
              <a:spcBef>
                <a:spcPts val="0"/>
              </a:spcBef>
              <a:spcAft>
                <a:spcPts val="0"/>
              </a:spcAft>
              <a:buNone/>
            </a:pPr>
            <a:r>
              <a:t/>
            </a:r>
            <a:endParaRPr sz="700">
              <a:latin typeface="Open Sans"/>
              <a:ea typeface="Open Sans"/>
              <a:cs typeface="Open Sans"/>
              <a:sym typeface="Open Sans"/>
            </a:endParaRPr>
          </a:p>
          <a:p>
            <a:pPr indent="0" lvl="0" marL="0" rtl="0" algn="l">
              <a:spcBef>
                <a:spcPts val="0"/>
              </a:spcBef>
              <a:spcAft>
                <a:spcPts val="0"/>
              </a:spcAft>
              <a:buNone/>
            </a:pPr>
            <a:r>
              <a:t/>
            </a:r>
            <a:endParaRPr sz="700">
              <a:latin typeface="Open Sans"/>
              <a:ea typeface="Open Sans"/>
              <a:cs typeface="Open Sans"/>
              <a:sym typeface="Open Sans"/>
            </a:endParaRPr>
          </a:p>
          <a:p>
            <a:pPr indent="0" lvl="0" marL="0" rtl="0" algn="l">
              <a:spcBef>
                <a:spcPts val="0"/>
              </a:spcBef>
              <a:spcAft>
                <a:spcPts val="0"/>
              </a:spcAft>
              <a:buNone/>
            </a:pPr>
            <a:r>
              <a:t/>
            </a:r>
            <a:endParaRPr sz="700">
              <a:latin typeface="Open Sans"/>
              <a:ea typeface="Open Sans"/>
              <a:cs typeface="Open Sans"/>
              <a:sym typeface="Open Sans"/>
            </a:endParaRPr>
          </a:p>
          <a:p>
            <a:pPr indent="0" lvl="0" marL="0" rtl="0" algn="l">
              <a:spcBef>
                <a:spcPts val="0"/>
              </a:spcBef>
              <a:spcAft>
                <a:spcPts val="0"/>
              </a:spcAft>
              <a:buNone/>
            </a:pPr>
            <a:r>
              <a:rPr lang="en-GB" sz="700">
                <a:latin typeface="Open Sans"/>
                <a:ea typeface="Open Sans"/>
                <a:cs typeface="Open Sans"/>
                <a:sym typeface="Open Sans"/>
              </a:rPr>
              <a:t> </a:t>
            </a:r>
            <a:endParaRPr sz="700">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ontserrat"/>
                <a:ea typeface="Montserrat"/>
                <a:cs typeface="Montserrat"/>
                <a:sym typeface="Montserrat"/>
              </a:rPr>
              <a:t>Data Background</a:t>
            </a:r>
            <a:endParaRPr>
              <a:latin typeface="Montserrat"/>
              <a:ea typeface="Montserrat"/>
              <a:cs typeface="Montserrat"/>
              <a:sym typeface="Montserrat"/>
            </a:endParaRPr>
          </a:p>
        </p:txBody>
      </p:sp>
      <p:sp>
        <p:nvSpPr>
          <p:cNvPr id="81" name="Google Shape;81;p15"/>
          <p:cNvSpPr txBox="1"/>
          <p:nvPr>
            <p:ph idx="1" type="body"/>
          </p:nvPr>
        </p:nvSpPr>
        <p:spPr>
          <a:xfrm>
            <a:off x="311700" y="1266325"/>
            <a:ext cx="8520600" cy="17610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GB" sz="1600">
                <a:latin typeface="Montserrat"/>
                <a:ea typeface="Montserrat"/>
                <a:cs typeface="Montserrat"/>
                <a:sym typeface="Montserrat"/>
              </a:rPr>
              <a:t>The data provides an estimate of the fraction of disease that could be prevented through healthier environments or by modifying the environment including through the following factors:</a:t>
            </a:r>
            <a:endParaRPr sz="1600">
              <a:latin typeface="Montserrat"/>
              <a:ea typeface="Montserrat"/>
              <a:cs typeface="Montserrat"/>
              <a:sym typeface="Montserrat"/>
            </a:endParaRPr>
          </a:p>
          <a:p>
            <a:pPr indent="-292100" lvl="1" marL="914400" rtl="0" algn="l">
              <a:spcBef>
                <a:spcPts val="1200"/>
              </a:spcBef>
              <a:spcAft>
                <a:spcPts val="0"/>
              </a:spcAft>
              <a:buSzPct val="100000"/>
              <a:buFont typeface="Montserrat"/>
              <a:buChar char="○"/>
            </a:pPr>
            <a:r>
              <a:rPr lang="en-GB" sz="1600">
                <a:latin typeface="Montserrat"/>
                <a:ea typeface="Montserrat"/>
                <a:cs typeface="Montserrat"/>
                <a:sym typeface="Montserrat"/>
              </a:rPr>
              <a:t>Air, soil and water pollution with chemicals or biological agents </a:t>
            </a:r>
            <a:endParaRPr sz="1600">
              <a:latin typeface="Montserrat"/>
              <a:ea typeface="Montserrat"/>
              <a:cs typeface="Montserrat"/>
              <a:sym typeface="Montserrat"/>
            </a:endParaRPr>
          </a:p>
          <a:p>
            <a:pPr indent="-292100" lvl="1" marL="914400" rtl="0" algn="l">
              <a:spcBef>
                <a:spcPts val="0"/>
              </a:spcBef>
              <a:spcAft>
                <a:spcPts val="0"/>
              </a:spcAft>
              <a:buSzPct val="100000"/>
              <a:buFont typeface="Montserrat"/>
              <a:buChar char="○"/>
            </a:pPr>
            <a:r>
              <a:rPr lang="en-GB" sz="1600">
                <a:latin typeface="Montserrat"/>
                <a:ea typeface="Montserrat"/>
                <a:cs typeface="Montserrat"/>
                <a:sym typeface="Montserrat"/>
              </a:rPr>
              <a:t>Ultraviolet and ionizing radiation</a:t>
            </a:r>
            <a:endParaRPr sz="1600">
              <a:latin typeface="Montserrat"/>
              <a:ea typeface="Montserrat"/>
              <a:cs typeface="Montserrat"/>
              <a:sym typeface="Montserrat"/>
            </a:endParaRPr>
          </a:p>
          <a:p>
            <a:pPr indent="-292100" lvl="1" marL="914400" rtl="0" algn="l">
              <a:spcBef>
                <a:spcPts val="0"/>
              </a:spcBef>
              <a:spcAft>
                <a:spcPts val="0"/>
              </a:spcAft>
              <a:buSzPct val="100000"/>
              <a:buFont typeface="Montserrat"/>
              <a:buChar char="○"/>
            </a:pPr>
            <a:r>
              <a:rPr lang="en-GB" sz="1600">
                <a:latin typeface="Montserrat"/>
                <a:ea typeface="Montserrat"/>
                <a:cs typeface="Montserrat"/>
                <a:sym typeface="Montserrat"/>
              </a:rPr>
              <a:t>Noise, electromagnetic fields</a:t>
            </a:r>
            <a:endParaRPr sz="1600">
              <a:latin typeface="Montserrat"/>
              <a:ea typeface="Montserrat"/>
              <a:cs typeface="Montserrat"/>
              <a:sym typeface="Montserrat"/>
            </a:endParaRPr>
          </a:p>
          <a:p>
            <a:pPr indent="-292100" lvl="1" marL="914400" rtl="0" algn="l">
              <a:spcBef>
                <a:spcPts val="0"/>
              </a:spcBef>
              <a:spcAft>
                <a:spcPts val="0"/>
              </a:spcAft>
              <a:buSzPct val="100000"/>
              <a:buFont typeface="Montserrat"/>
              <a:buChar char="○"/>
            </a:pPr>
            <a:r>
              <a:rPr lang="en-GB" sz="1600">
                <a:latin typeface="Montserrat"/>
                <a:ea typeface="Montserrat"/>
                <a:cs typeface="Montserrat"/>
                <a:sym typeface="Montserrat"/>
              </a:rPr>
              <a:t>Anthropogenic climate changes, ecosystem degradation</a:t>
            </a:r>
            <a:endParaRPr sz="1600">
              <a:latin typeface="Montserrat"/>
              <a:ea typeface="Montserrat"/>
              <a:cs typeface="Montserrat"/>
              <a:sym typeface="Montserrat"/>
            </a:endParaRPr>
          </a:p>
          <a:p>
            <a:pPr indent="-292100" lvl="1" marL="914400" rtl="0" algn="l">
              <a:spcBef>
                <a:spcPts val="0"/>
              </a:spcBef>
              <a:spcAft>
                <a:spcPts val="0"/>
              </a:spcAft>
              <a:buSzPct val="100000"/>
              <a:buFont typeface="Montserrat"/>
              <a:buChar char="○"/>
            </a:pPr>
            <a:r>
              <a:rPr lang="en-GB" sz="1600">
                <a:latin typeface="Montserrat"/>
                <a:ea typeface="Montserrat"/>
                <a:cs typeface="Montserrat"/>
                <a:sym typeface="Montserrat"/>
              </a:rPr>
              <a:t>Individual behaviors related to the environment; such as hand-washing, food contamination with unsafe water or dirty hands</a:t>
            </a:r>
            <a:endParaRPr sz="1600">
              <a:latin typeface="Montserrat"/>
              <a:ea typeface="Montserrat"/>
              <a:cs typeface="Montserrat"/>
              <a:sym typeface="Montserrat"/>
            </a:endParaRPr>
          </a:p>
          <a:p>
            <a:pPr indent="-292100" lvl="1" marL="914400" rtl="0" algn="l">
              <a:spcBef>
                <a:spcPts val="0"/>
              </a:spcBef>
              <a:spcAft>
                <a:spcPts val="0"/>
              </a:spcAft>
              <a:buSzPct val="100000"/>
              <a:buFont typeface="Montserrat"/>
              <a:buChar char="○"/>
            </a:pPr>
            <a:r>
              <a:rPr lang="en-GB" sz="1600">
                <a:latin typeface="Montserrat"/>
                <a:ea typeface="Montserrat"/>
                <a:cs typeface="Montserrat"/>
                <a:sym typeface="Montserrat"/>
              </a:rPr>
              <a:t>Agricultural methods, irrigation schemes</a:t>
            </a:r>
            <a:endParaRPr sz="1600">
              <a:latin typeface="Montserrat"/>
              <a:ea typeface="Montserrat"/>
              <a:cs typeface="Montserrat"/>
              <a:sym typeface="Montserrat"/>
            </a:endParaRPr>
          </a:p>
        </p:txBody>
      </p:sp>
      <p:pic>
        <p:nvPicPr>
          <p:cNvPr id="82" name="Google Shape;82;p15"/>
          <p:cNvPicPr preferRelativeResize="0"/>
          <p:nvPr/>
        </p:nvPicPr>
        <p:blipFill rotWithShape="1">
          <a:blip r:embed="rId3">
            <a:alphaModFix/>
          </a:blip>
          <a:srcRect b="0" l="0" r="9453" t="0"/>
          <a:stretch/>
        </p:blipFill>
        <p:spPr>
          <a:xfrm>
            <a:off x="5918600" y="3027325"/>
            <a:ext cx="2510249" cy="1811374"/>
          </a:xfrm>
          <a:prstGeom prst="rect">
            <a:avLst/>
          </a:prstGeom>
          <a:noFill/>
          <a:ln>
            <a:noFill/>
          </a:ln>
        </p:spPr>
      </p:pic>
      <p:pic>
        <p:nvPicPr>
          <p:cNvPr id="83" name="Google Shape;83;p15"/>
          <p:cNvPicPr preferRelativeResize="0"/>
          <p:nvPr/>
        </p:nvPicPr>
        <p:blipFill rotWithShape="1">
          <a:blip r:embed="rId4">
            <a:alphaModFix/>
          </a:blip>
          <a:srcRect b="0" l="0" r="27246" t="0"/>
          <a:stretch/>
        </p:blipFill>
        <p:spPr>
          <a:xfrm>
            <a:off x="628373" y="3027325"/>
            <a:ext cx="2510250" cy="1811374"/>
          </a:xfrm>
          <a:prstGeom prst="rect">
            <a:avLst/>
          </a:prstGeom>
          <a:noFill/>
          <a:ln>
            <a:noFill/>
          </a:ln>
        </p:spPr>
      </p:pic>
      <p:pic>
        <p:nvPicPr>
          <p:cNvPr id="84" name="Google Shape;84;p15"/>
          <p:cNvPicPr preferRelativeResize="0"/>
          <p:nvPr/>
        </p:nvPicPr>
        <p:blipFill>
          <a:blip r:embed="rId5">
            <a:alphaModFix/>
          </a:blip>
          <a:stretch>
            <a:fillRect/>
          </a:stretch>
        </p:blipFill>
        <p:spPr>
          <a:xfrm>
            <a:off x="3273487" y="3027325"/>
            <a:ext cx="2510249" cy="1811375"/>
          </a:xfrm>
          <a:prstGeom prst="rect">
            <a:avLst/>
          </a:prstGeom>
          <a:noFill/>
          <a:ln>
            <a:noFill/>
          </a:ln>
        </p:spPr>
      </p:pic>
      <p:sp>
        <p:nvSpPr>
          <p:cNvPr id="85" name="Google Shape;85;p15"/>
          <p:cNvSpPr txBox="1"/>
          <p:nvPr/>
        </p:nvSpPr>
        <p:spPr>
          <a:xfrm>
            <a:off x="162175" y="4811400"/>
            <a:ext cx="4518000" cy="1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latin typeface="Open Sans"/>
                <a:ea typeface="Open Sans"/>
                <a:cs typeface="Open Sans"/>
                <a:sym typeface="Open Sans"/>
              </a:rPr>
              <a:t>Source: </a:t>
            </a:r>
            <a:r>
              <a:rPr lang="en-GB" sz="700" u="sng">
                <a:solidFill>
                  <a:schemeClr val="hlink"/>
                </a:solidFill>
                <a:latin typeface="Open Sans"/>
                <a:ea typeface="Open Sans"/>
                <a:cs typeface="Open Sans"/>
                <a:sym typeface="Open Sans"/>
                <a:hlinkClick r:id="rId6"/>
              </a:rPr>
              <a:t>https://www.who.int/data/gho/indicator-metadata-registry/imr-details/4655</a:t>
            </a:r>
            <a:endParaRPr sz="700">
              <a:latin typeface="Open Sans"/>
              <a:ea typeface="Open Sans"/>
              <a:cs typeface="Open Sans"/>
              <a:sym typeface="Open Sans"/>
            </a:endParaRPr>
          </a:p>
          <a:p>
            <a:pPr indent="0" lvl="0" marL="0" rtl="0" algn="l">
              <a:spcBef>
                <a:spcPts val="0"/>
              </a:spcBef>
              <a:spcAft>
                <a:spcPts val="0"/>
              </a:spcAft>
              <a:buNone/>
            </a:pPr>
            <a:r>
              <a:rPr lang="en-GB" sz="700">
                <a:latin typeface="Open Sans"/>
                <a:ea typeface="Open Sans"/>
                <a:cs typeface="Open Sans"/>
                <a:sym typeface="Open Sans"/>
              </a:rPr>
              <a:t> </a:t>
            </a:r>
            <a:endParaRPr sz="7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ontserrat"/>
                <a:ea typeface="Montserrat"/>
                <a:cs typeface="Montserrat"/>
                <a:sym typeface="Montserrat"/>
              </a:rPr>
              <a:t>Data Fetching &amp; API Integration</a:t>
            </a:r>
            <a:endParaRPr>
              <a:latin typeface="Montserrat"/>
              <a:ea typeface="Montserrat"/>
              <a:cs typeface="Montserrat"/>
              <a:sym typeface="Montserrat"/>
            </a:endParaRPr>
          </a:p>
        </p:txBody>
      </p:sp>
      <p:sp>
        <p:nvSpPr>
          <p:cNvPr id="91" name="Google Shape;91;p16"/>
          <p:cNvSpPr txBox="1"/>
          <p:nvPr>
            <p:ph idx="1" type="body"/>
          </p:nvPr>
        </p:nvSpPr>
        <p:spPr>
          <a:xfrm>
            <a:off x="489325" y="1451675"/>
            <a:ext cx="8520600" cy="33027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sz="1600">
                <a:latin typeface="Montserrat"/>
                <a:ea typeface="Montserrat"/>
                <a:cs typeface="Montserrat"/>
                <a:sym typeface="Montserrat"/>
              </a:rPr>
              <a:t>Data cleaning</a:t>
            </a:r>
            <a:r>
              <a:rPr lang="en-GB" sz="1600">
                <a:latin typeface="Montserrat"/>
                <a:ea typeface="Montserrat"/>
                <a:cs typeface="Montserrat"/>
                <a:sym typeface="Montserrat"/>
              </a:rPr>
              <a:t>: Python, Pandas, Jupyter Notebook </a:t>
            </a:r>
            <a:endParaRPr sz="1600">
              <a:latin typeface="Montserrat"/>
              <a:ea typeface="Montserrat"/>
              <a:cs typeface="Montserrat"/>
              <a:sym typeface="Montserrat"/>
            </a:endParaRPr>
          </a:p>
          <a:p>
            <a:pPr indent="0" lvl="0" marL="0" rtl="0" algn="l">
              <a:spcBef>
                <a:spcPts val="1200"/>
              </a:spcBef>
              <a:spcAft>
                <a:spcPts val="0"/>
              </a:spcAft>
              <a:buNone/>
            </a:pPr>
            <a:r>
              <a:rPr lang="en-GB" sz="1600">
                <a:latin typeface="Montserrat"/>
                <a:ea typeface="Montserrat"/>
                <a:cs typeface="Montserrat"/>
                <a:sym typeface="Montserrat"/>
              </a:rPr>
              <a:t>Database: SQLite3, sqlAlchemy </a:t>
            </a:r>
            <a:endParaRPr sz="1600">
              <a:latin typeface="Montserrat"/>
              <a:ea typeface="Montserrat"/>
              <a:cs typeface="Montserrat"/>
              <a:sym typeface="Montserrat"/>
            </a:endParaRPr>
          </a:p>
          <a:p>
            <a:pPr indent="0" lvl="0" marL="0" rtl="0" algn="l">
              <a:spcBef>
                <a:spcPts val="1200"/>
              </a:spcBef>
              <a:spcAft>
                <a:spcPts val="0"/>
              </a:spcAft>
              <a:buNone/>
            </a:pPr>
            <a:r>
              <a:rPr lang="en-GB" sz="1600">
                <a:latin typeface="Montserrat"/>
                <a:ea typeface="Montserrat"/>
                <a:cs typeface="Montserrat"/>
                <a:sym typeface="Montserrat"/>
              </a:rPr>
              <a:t>API:  Flask, </a:t>
            </a:r>
            <a:r>
              <a:rPr lang="en-GB" sz="1600">
                <a:latin typeface="Montserrat"/>
                <a:ea typeface="Montserrat"/>
                <a:cs typeface="Montserrat"/>
                <a:sym typeface="Montserrat"/>
              </a:rPr>
              <a:t>sqlAlchemy</a:t>
            </a:r>
            <a:endParaRPr sz="1600">
              <a:latin typeface="Montserrat"/>
              <a:ea typeface="Montserrat"/>
              <a:cs typeface="Montserrat"/>
              <a:sym typeface="Montserrat"/>
            </a:endParaRPr>
          </a:p>
          <a:p>
            <a:pPr indent="0" lvl="0" marL="0" rtl="0" algn="l">
              <a:spcBef>
                <a:spcPts val="1200"/>
              </a:spcBef>
              <a:spcAft>
                <a:spcPts val="0"/>
              </a:spcAft>
              <a:buNone/>
            </a:pPr>
            <a:r>
              <a:rPr lang="en-GB" sz="1600">
                <a:latin typeface="Montserrat"/>
                <a:ea typeface="Montserrat"/>
                <a:cs typeface="Montserrat"/>
                <a:sym typeface="Montserrat"/>
              </a:rPr>
              <a:t>Javascript library: Plotly, </a:t>
            </a:r>
            <a:r>
              <a:rPr lang="en-GB" sz="1600">
                <a:highlight>
                  <a:schemeClr val="lt1"/>
                </a:highlight>
                <a:latin typeface="Montserrat"/>
                <a:ea typeface="Montserrat"/>
                <a:cs typeface="Montserrat"/>
                <a:sym typeface="Montserrat"/>
              </a:rPr>
              <a:t>Chart JS and Leaflet</a:t>
            </a:r>
            <a:endParaRPr sz="1600">
              <a:highlight>
                <a:schemeClr val="lt1"/>
              </a:highlight>
              <a:latin typeface="Montserrat"/>
              <a:ea typeface="Montserrat"/>
              <a:cs typeface="Montserrat"/>
              <a:sym typeface="Montserrat"/>
            </a:endParaRPr>
          </a:p>
          <a:p>
            <a:pPr indent="0" lvl="0" marL="0" rtl="0" algn="l">
              <a:spcBef>
                <a:spcPts val="1200"/>
              </a:spcBef>
              <a:spcAft>
                <a:spcPts val="1200"/>
              </a:spcAft>
              <a:buNone/>
            </a:pPr>
            <a:r>
              <a:t/>
            </a:r>
            <a:endParaRPr sz="1600">
              <a:latin typeface="Montserrat"/>
              <a:ea typeface="Montserrat"/>
              <a:cs typeface="Montserrat"/>
              <a:sym typeface="Montserrat"/>
            </a:endParaRPr>
          </a:p>
        </p:txBody>
      </p:sp>
      <p:pic>
        <p:nvPicPr>
          <p:cNvPr id="92" name="Google Shape;92;p16"/>
          <p:cNvPicPr preferRelativeResize="0"/>
          <p:nvPr/>
        </p:nvPicPr>
        <p:blipFill>
          <a:blip r:embed="rId3">
            <a:alphaModFix/>
          </a:blip>
          <a:stretch>
            <a:fillRect/>
          </a:stretch>
        </p:blipFill>
        <p:spPr>
          <a:xfrm>
            <a:off x="6973875" y="1451675"/>
            <a:ext cx="1474500" cy="1474500"/>
          </a:xfrm>
          <a:prstGeom prst="rect">
            <a:avLst/>
          </a:prstGeom>
          <a:noFill/>
          <a:ln>
            <a:noFill/>
          </a:ln>
        </p:spPr>
      </p:pic>
      <p:pic>
        <p:nvPicPr>
          <p:cNvPr id="93" name="Google Shape;93;p16"/>
          <p:cNvPicPr preferRelativeResize="0"/>
          <p:nvPr/>
        </p:nvPicPr>
        <p:blipFill>
          <a:blip r:embed="rId4">
            <a:alphaModFix/>
          </a:blip>
          <a:stretch>
            <a:fillRect/>
          </a:stretch>
        </p:blipFill>
        <p:spPr>
          <a:xfrm>
            <a:off x="4710921" y="3336375"/>
            <a:ext cx="4175430" cy="1286375"/>
          </a:xfrm>
          <a:prstGeom prst="rect">
            <a:avLst/>
          </a:prstGeom>
          <a:noFill/>
          <a:ln>
            <a:noFill/>
          </a:ln>
        </p:spPr>
      </p:pic>
      <p:pic>
        <p:nvPicPr>
          <p:cNvPr id="94" name="Google Shape;94;p16"/>
          <p:cNvPicPr preferRelativeResize="0"/>
          <p:nvPr/>
        </p:nvPicPr>
        <p:blipFill>
          <a:blip r:embed="rId5">
            <a:alphaModFix/>
          </a:blip>
          <a:stretch>
            <a:fillRect/>
          </a:stretch>
        </p:blipFill>
        <p:spPr>
          <a:xfrm>
            <a:off x="571525" y="3538480"/>
            <a:ext cx="3599938" cy="88213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940">
                <a:latin typeface="Montserrat"/>
                <a:ea typeface="Montserrat"/>
                <a:cs typeface="Montserrat"/>
                <a:sym typeface="Montserrat"/>
              </a:rPr>
              <a:t>Indicator deaths as a % of total deaths - Australia</a:t>
            </a:r>
            <a:endParaRPr sz="2940">
              <a:latin typeface="Montserrat"/>
              <a:ea typeface="Montserrat"/>
              <a:cs typeface="Montserrat"/>
              <a:sym typeface="Montserrat"/>
            </a:endParaRPr>
          </a:p>
          <a:p>
            <a:pPr indent="0" lvl="0" marL="0" rtl="0" algn="l">
              <a:spcBef>
                <a:spcPts val="0"/>
              </a:spcBef>
              <a:spcAft>
                <a:spcPts val="0"/>
              </a:spcAft>
              <a:buSzPts val="990"/>
              <a:buNone/>
            </a:pPr>
            <a:r>
              <a:t/>
            </a:r>
            <a:endParaRPr sz="2740">
              <a:latin typeface="Montserrat"/>
              <a:ea typeface="Montserrat"/>
              <a:cs typeface="Montserrat"/>
              <a:sym typeface="Montserrat"/>
            </a:endParaRPr>
          </a:p>
        </p:txBody>
      </p:sp>
      <p:sp>
        <p:nvSpPr>
          <p:cNvPr id="100" name="Google Shape;100;p17"/>
          <p:cNvSpPr txBox="1"/>
          <p:nvPr>
            <p:ph idx="1" type="body"/>
          </p:nvPr>
        </p:nvSpPr>
        <p:spPr>
          <a:xfrm>
            <a:off x="311700" y="1730725"/>
            <a:ext cx="4686900" cy="3156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GB" sz="1150">
                <a:solidFill>
                  <a:srgbClr val="E69138"/>
                </a:solidFill>
                <a:latin typeface="Montserrat"/>
                <a:ea typeface="Montserrat"/>
                <a:cs typeface="Montserrat"/>
                <a:sym typeface="Montserrat"/>
              </a:rPr>
              <a:t>Noncommunicable diseases - 86.7%</a:t>
            </a:r>
            <a:endParaRPr b="1" sz="1150">
              <a:solidFill>
                <a:srgbClr val="E69138"/>
              </a:solidFill>
              <a:latin typeface="Montserrat"/>
              <a:ea typeface="Montserrat"/>
              <a:cs typeface="Montserrat"/>
              <a:sym typeface="Montserrat"/>
            </a:endParaRPr>
          </a:p>
          <a:p>
            <a:pPr indent="0" lvl="0" marL="0" rtl="0" algn="l">
              <a:spcBef>
                <a:spcPts val="0"/>
              </a:spcBef>
              <a:spcAft>
                <a:spcPts val="0"/>
              </a:spcAft>
              <a:buNone/>
            </a:pPr>
            <a:r>
              <a:rPr b="1" lang="en-GB" sz="1000">
                <a:solidFill>
                  <a:srgbClr val="000000"/>
                </a:solidFill>
                <a:latin typeface="Montserrat"/>
                <a:ea typeface="Montserrat"/>
                <a:cs typeface="Montserrat"/>
                <a:sym typeface="Montserrat"/>
              </a:rPr>
              <a:t> </a:t>
            </a:r>
            <a:endParaRPr b="1" sz="10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000">
                <a:solidFill>
                  <a:srgbClr val="000000"/>
                </a:solidFill>
                <a:latin typeface="Montserrat"/>
                <a:ea typeface="Montserrat"/>
                <a:cs typeface="Montserrat"/>
                <a:sym typeface="Montserrat"/>
              </a:rPr>
              <a:t>The data shows that the leading environmental indicator leading to death in Australia, is non-communicable disease (NCD) with 86.7% of total deaths attributable to the environment falling within this category.  NCDs includes illnesses such heart disease, stroke, cancer, diabetes and chronic lung disease.</a:t>
            </a:r>
            <a:endParaRPr sz="100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000000"/>
              </a:solidFill>
              <a:latin typeface="Montserrat"/>
              <a:ea typeface="Montserrat"/>
              <a:cs typeface="Montserrat"/>
              <a:sym typeface="Montserrat"/>
            </a:endParaRPr>
          </a:p>
          <a:p>
            <a:pPr indent="0" lvl="0" marL="0" rtl="0" algn="l">
              <a:spcBef>
                <a:spcPts val="0"/>
              </a:spcBef>
              <a:spcAft>
                <a:spcPts val="0"/>
              </a:spcAft>
              <a:buNone/>
            </a:pPr>
            <a:r>
              <a:rPr b="1" lang="en-GB" sz="1150">
                <a:solidFill>
                  <a:srgbClr val="E69138"/>
                </a:solidFill>
                <a:latin typeface="Montserrat"/>
                <a:ea typeface="Montserrat"/>
                <a:cs typeface="Montserrat"/>
                <a:sym typeface="Montserrat"/>
              </a:rPr>
              <a:t>Injuries - 11.8%</a:t>
            </a:r>
            <a:endParaRPr b="1" sz="1150">
              <a:solidFill>
                <a:srgbClr val="E69138"/>
              </a:solidFill>
              <a:latin typeface="Montserrat"/>
              <a:ea typeface="Montserrat"/>
              <a:cs typeface="Montserrat"/>
              <a:sym typeface="Montserrat"/>
            </a:endParaRPr>
          </a:p>
          <a:p>
            <a:pPr indent="0" lvl="0" marL="0" rtl="0" algn="l">
              <a:spcBef>
                <a:spcPts val="0"/>
              </a:spcBef>
              <a:spcAft>
                <a:spcPts val="0"/>
              </a:spcAft>
              <a:buNone/>
            </a:pPr>
            <a:r>
              <a:rPr lang="en-GB" sz="1000">
                <a:solidFill>
                  <a:srgbClr val="000000"/>
                </a:solidFill>
                <a:latin typeface="Montserrat"/>
                <a:ea typeface="Montserrat"/>
                <a:cs typeface="Montserrat"/>
                <a:sym typeface="Montserrat"/>
              </a:rPr>
              <a:t> </a:t>
            </a:r>
            <a:endParaRPr sz="10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000">
                <a:solidFill>
                  <a:srgbClr val="000000"/>
                </a:solidFill>
                <a:latin typeface="Montserrat"/>
                <a:ea typeface="Montserrat"/>
                <a:cs typeface="Montserrat"/>
                <a:sym typeface="Montserrat"/>
              </a:rPr>
              <a:t>Injuries comprising 11.8% of total deaths include unintentional injuries (such as road accidents, falls, drowning etc) as well as violence related injury (including suicide, homicide, war).</a:t>
            </a:r>
            <a:endParaRPr sz="100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000000"/>
              </a:solidFill>
              <a:latin typeface="Montserrat"/>
              <a:ea typeface="Montserrat"/>
              <a:cs typeface="Montserrat"/>
              <a:sym typeface="Montserrat"/>
            </a:endParaRPr>
          </a:p>
          <a:p>
            <a:pPr indent="0" lvl="0" marL="0" rtl="0" algn="l">
              <a:spcBef>
                <a:spcPts val="0"/>
              </a:spcBef>
              <a:spcAft>
                <a:spcPts val="0"/>
              </a:spcAft>
              <a:buNone/>
            </a:pPr>
            <a:r>
              <a:rPr b="1" lang="en-GB" sz="1150">
                <a:solidFill>
                  <a:srgbClr val="E69138"/>
                </a:solidFill>
                <a:latin typeface="Montserrat"/>
                <a:ea typeface="Montserrat"/>
                <a:cs typeface="Montserrat"/>
                <a:sym typeface="Montserrat"/>
              </a:rPr>
              <a:t>Infectious, parasitic, neonatal and nutritional - 1.5%</a:t>
            </a:r>
            <a:endParaRPr b="1" sz="1150">
              <a:solidFill>
                <a:srgbClr val="E69138"/>
              </a:solidFill>
              <a:latin typeface="Montserrat"/>
              <a:ea typeface="Montserrat"/>
              <a:cs typeface="Montserrat"/>
              <a:sym typeface="Montserrat"/>
            </a:endParaRPr>
          </a:p>
          <a:p>
            <a:pPr indent="0" lvl="0" marL="0" rtl="0" algn="l">
              <a:spcBef>
                <a:spcPts val="0"/>
              </a:spcBef>
              <a:spcAft>
                <a:spcPts val="0"/>
              </a:spcAft>
              <a:buNone/>
            </a:pPr>
            <a:r>
              <a:rPr lang="en-GB" sz="1000">
                <a:solidFill>
                  <a:srgbClr val="000000"/>
                </a:solidFill>
                <a:latin typeface="Montserrat"/>
                <a:ea typeface="Montserrat"/>
                <a:cs typeface="Montserrat"/>
                <a:sym typeface="Montserrat"/>
              </a:rPr>
              <a:t> </a:t>
            </a:r>
            <a:endParaRPr sz="10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000">
                <a:solidFill>
                  <a:srgbClr val="000000"/>
                </a:solidFill>
                <a:latin typeface="Montserrat"/>
                <a:ea typeface="Montserrat"/>
                <a:cs typeface="Montserrat"/>
                <a:sym typeface="Montserrat"/>
              </a:rPr>
              <a:t>The true number of deaths related to infectious disease, parasites, insufficient nutrition as well as deaths related to pregnancy and birth, are not fully represented within the data as there are some countries where these types of deaths are more common do not collect comprehensive data related to causes of death</a:t>
            </a:r>
            <a:endParaRPr sz="1000">
              <a:solidFill>
                <a:srgbClr val="000000"/>
              </a:solidFill>
              <a:latin typeface="Arial"/>
              <a:ea typeface="Arial"/>
              <a:cs typeface="Arial"/>
              <a:sym typeface="Arial"/>
            </a:endParaRPr>
          </a:p>
        </p:txBody>
      </p:sp>
      <p:pic>
        <p:nvPicPr>
          <p:cNvPr id="101" name="Google Shape;101;p17"/>
          <p:cNvPicPr preferRelativeResize="0"/>
          <p:nvPr/>
        </p:nvPicPr>
        <p:blipFill rotWithShape="1">
          <a:blip r:embed="rId3">
            <a:alphaModFix/>
          </a:blip>
          <a:srcRect b="82480" l="0" r="79511" t="0"/>
          <a:stretch/>
        </p:blipFill>
        <p:spPr>
          <a:xfrm>
            <a:off x="5769875" y="1455190"/>
            <a:ext cx="1741449" cy="824350"/>
          </a:xfrm>
          <a:prstGeom prst="rect">
            <a:avLst/>
          </a:prstGeom>
          <a:noFill/>
          <a:ln>
            <a:noFill/>
          </a:ln>
        </p:spPr>
      </p:pic>
      <p:pic>
        <p:nvPicPr>
          <p:cNvPr id="102" name="Google Shape;102;p17"/>
          <p:cNvPicPr preferRelativeResize="0"/>
          <p:nvPr/>
        </p:nvPicPr>
        <p:blipFill>
          <a:blip r:embed="rId4">
            <a:alphaModFix/>
          </a:blip>
          <a:stretch>
            <a:fillRect/>
          </a:stretch>
        </p:blipFill>
        <p:spPr>
          <a:xfrm>
            <a:off x="5453000" y="2164765"/>
            <a:ext cx="2621579" cy="2559160"/>
          </a:xfrm>
          <a:prstGeom prst="rect">
            <a:avLst/>
          </a:prstGeom>
          <a:noFill/>
          <a:ln>
            <a:noFill/>
          </a:ln>
        </p:spPr>
      </p:pic>
      <p:pic>
        <p:nvPicPr>
          <p:cNvPr id="103" name="Google Shape;103;p17"/>
          <p:cNvPicPr preferRelativeResize="0"/>
          <p:nvPr/>
        </p:nvPicPr>
        <p:blipFill>
          <a:blip r:embed="rId5">
            <a:alphaModFix/>
          </a:blip>
          <a:stretch>
            <a:fillRect/>
          </a:stretch>
        </p:blipFill>
        <p:spPr>
          <a:xfrm>
            <a:off x="7127549" y="4509599"/>
            <a:ext cx="2016450" cy="501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1593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ontserrat"/>
                <a:ea typeface="Montserrat"/>
                <a:cs typeface="Montserrat"/>
                <a:sym typeface="Montserrat"/>
              </a:rPr>
              <a:t> Deaths vs GDP</a:t>
            </a:r>
            <a:endParaRPr>
              <a:latin typeface="Montserrat"/>
              <a:ea typeface="Montserrat"/>
              <a:cs typeface="Montserrat"/>
              <a:sym typeface="Montserrat"/>
            </a:endParaRPr>
          </a:p>
        </p:txBody>
      </p:sp>
      <p:sp>
        <p:nvSpPr>
          <p:cNvPr id="109" name="Google Shape;109;p1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666666"/>
                </a:solidFill>
                <a:highlight>
                  <a:schemeClr val="lt1"/>
                </a:highlight>
                <a:latin typeface="Montserrat"/>
                <a:ea typeface="Montserrat"/>
                <a:cs typeface="Montserrat"/>
                <a:sym typeface="Montserrat"/>
              </a:rPr>
              <a:t>The data shows a correlation between GDP and deaths attributable to the environment.  </a:t>
            </a:r>
            <a:endParaRPr sz="1100">
              <a:solidFill>
                <a:srgbClr val="666666"/>
              </a:solidFill>
              <a:highlight>
                <a:schemeClr val="lt1"/>
              </a:highlight>
              <a:latin typeface="Montserrat"/>
              <a:ea typeface="Montserrat"/>
              <a:cs typeface="Montserrat"/>
              <a:sym typeface="Montserrat"/>
            </a:endParaRPr>
          </a:p>
          <a:p>
            <a:pPr indent="0" lvl="0" marL="0" rtl="0" algn="l">
              <a:spcBef>
                <a:spcPts val="1200"/>
              </a:spcBef>
              <a:spcAft>
                <a:spcPts val="0"/>
              </a:spcAft>
              <a:buNone/>
            </a:pPr>
            <a:r>
              <a:rPr lang="en-GB" sz="1100">
                <a:solidFill>
                  <a:srgbClr val="666666"/>
                </a:solidFill>
                <a:highlight>
                  <a:schemeClr val="lt1"/>
                </a:highlight>
                <a:latin typeface="Montserrat"/>
                <a:ea typeface="Montserrat"/>
                <a:cs typeface="Montserrat"/>
                <a:sym typeface="Montserrat"/>
              </a:rPr>
              <a:t>Countries with lower GDP experience a higher number of deaths as a percentage of population, and these deaths are most </a:t>
            </a:r>
            <a:r>
              <a:rPr lang="en-GB" sz="1100">
                <a:solidFill>
                  <a:srgbClr val="666666"/>
                </a:solidFill>
                <a:highlight>
                  <a:schemeClr val="lt1"/>
                </a:highlight>
                <a:latin typeface="Montserrat"/>
                <a:ea typeface="Montserrat"/>
                <a:cs typeface="Montserrat"/>
                <a:sym typeface="Montserrat"/>
              </a:rPr>
              <a:t>commonly attributed to </a:t>
            </a:r>
            <a:r>
              <a:rPr lang="en-GB" sz="1100">
                <a:solidFill>
                  <a:srgbClr val="666666"/>
                </a:solidFill>
                <a:latin typeface="Montserrat"/>
                <a:ea typeface="Montserrat"/>
                <a:cs typeface="Montserrat"/>
                <a:sym typeface="Montserrat"/>
              </a:rPr>
              <a:t>to infectious diseases, parasites, pregnancy and nutritional conditions.</a:t>
            </a:r>
            <a:endParaRPr sz="1100">
              <a:solidFill>
                <a:srgbClr val="666666"/>
              </a:solidFill>
              <a:latin typeface="Montserrat"/>
              <a:ea typeface="Montserrat"/>
              <a:cs typeface="Montserrat"/>
              <a:sym typeface="Montserrat"/>
            </a:endParaRPr>
          </a:p>
          <a:p>
            <a:pPr indent="0" lvl="0" marL="0" rtl="0" algn="l">
              <a:spcBef>
                <a:spcPts val="1200"/>
              </a:spcBef>
              <a:spcAft>
                <a:spcPts val="0"/>
              </a:spcAft>
              <a:buNone/>
            </a:pPr>
            <a:r>
              <a:rPr lang="en-GB" sz="1100">
                <a:solidFill>
                  <a:srgbClr val="666666"/>
                </a:solidFill>
                <a:latin typeface="Montserrat"/>
                <a:ea typeface="Montserrat"/>
                <a:cs typeface="Montserrat"/>
                <a:sym typeface="Montserrat"/>
              </a:rPr>
              <a:t>Whereas as wealthier countries experience a lower number deaths, and these deaths are most commonly attributable to non-communicable diseases.  </a:t>
            </a:r>
            <a:endParaRPr sz="1100">
              <a:solidFill>
                <a:srgbClr val="666666"/>
              </a:solidFill>
              <a:latin typeface="Montserrat"/>
              <a:ea typeface="Montserrat"/>
              <a:cs typeface="Montserrat"/>
              <a:sym typeface="Montserrat"/>
            </a:endParaRPr>
          </a:p>
          <a:p>
            <a:pPr indent="0" lvl="0" marL="0" rtl="0" algn="l">
              <a:spcBef>
                <a:spcPts val="1200"/>
              </a:spcBef>
              <a:spcAft>
                <a:spcPts val="0"/>
              </a:spcAft>
              <a:buNone/>
            </a:pPr>
            <a:r>
              <a:rPr b="1" lang="en-GB" sz="1100">
                <a:solidFill>
                  <a:srgbClr val="E69138"/>
                </a:solidFill>
                <a:highlight>
                  <a:schemeClr val="lt1"/>
                </a:highlight>
                <a:latin typeface="Montserrat"/>
                <a:ea typeface="Montserrat"/>
                <a:cs typeface="Montserrat"/>
                <a:sym typeface="Montserrat"/>
              </a:rPr>
              <a:t>Highlights from the data</a:t>
            </a:r>
            <a:endParaRPr b="1" sz="1100">
              <a:solidFill>
                <a:srgbClr val="E69138"/>
              </a:solidFill>
              <a:highlight>
                <a:schemeClr val="lt1"/>
              </a:highlight>
              <a:latin typeface="Montserrat"/>
              <a:ea typeface="Montserrat"/>
              <a:cs typeface="Montserrat"/>
              <a:sym typeface="Montserrat"/>
            </a:endParaRPr>
          </a:p>
          <a:p>
            <a:pPr indent="0" lvl="0" marL="0" rtl="0" algn="l">
              <a:spcBef>
                <a:spcPts val="1200"/>
              </a:spcBef>
              <a:spcAft>
                <a:spcPts val="0"/>
              </a:spcAft>
              <a:buNone/>
            </a:pPr>
            <a:r>
              <a:rPr lang="en-GB" sz="1100">
                <a:solidFill>
                  <a:srgbClr val="666666"/>
                </a:solidFill>
                <a:highlight>
                  <a:schemeClr val="lt1"/>
                </a:highlight>
                <a:latin typeface="Montserrat"/>
                <a:ea typeface="Montserrat"/>
                <a:cs typeface="Montserrat"/>
                <a:sym typeface="Montserrat"/>
              </a:rPr>
              <a:t>Interestingly, China and the US which have comparative GDP (18.5 trillion and 19 trillion respectively), however China has a higher proportion of deaths as a % of population 0.22% than the US at 0.09%.  This may indicate that the United States contributes a higher proportion of funding toward health care and health care initiatives.  </a:t>
            </a:r>
            <a:endParaRPr sz="1100">
              <a:solidFill>
                <a:srgbClr val="666666"/>
              </a:solidFill>
              <a:highlight>
                <a:schemeClr val="lt1"/>
              </a:highlight>
              <a:latin typeface="Montserrat"/>
              <a:ea typeface="Montserrat"/>
              <a:cs typeface="Montserrat"/>
              <a:sym typeface="Montserrat"/>
            </a:endParaRPr>
          </a:p>
          <a:p>
            <a:pPr indent="0" lvl="0" marL="0" rtl="0" algn="l">
              <a:spcBef>
                <a:spcPts val="1200"/>
              </a:spcBef>
              <a:spcAft>
                <a:spcPts val="0"/>
              </a:spcAft>
              <a:buNone/>
            </a:pPr>
            <a:r>
              <a:t/>
            </a:r>
            <a:endParaRPr sz="1100">
              <a:solidFill>
                <a:srgbClr val="666666"/>
              </a:solidFill>
            </a:endParaRPr>
          </a:p>
          <a:p>
            <a:pPr indent="0" lvl="0" marL="0" rtl="0" algn="l">
              <a:spcBef>
                <a:spcPts val="0"/>
              </a:spcBef>
              <a:spcAft>
                <a:spcPts val="1200"/>
              </a:spcAft>
              <a:buNone/>
            </a:pPr>
            <a:r>
              <a:t/>
            </a:r>
            <a:endParaRPr sz="1100">
              <a:solidFill>
                <a:srgbClr val="666666"/>
              </a:solidFill>
              <a:highlight>
                <a:srgbClr val="FFFF00"/>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1593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ontserrat"/>
                <a:ea typeface="Montserrat"/>
                <a:cs typeface="Montserrat"/>
                <a:sym typeface="Montserrat"/>
              </a:rPr>
              <a:t> Deaths vs GDP</a:t>
            </a:r>
            <a:endParaRPr>
              <a:latin typeface="Montserrat"/>
              <a:ea typeface="Montserrat"/>
              <a:cs typeface="Montserrat"/>
              <a:sym typeface="Montserrat"/>
            </a:endParaRPr>
          </a:p>
        </p:txBody>
      </p:sp>
      <p:pic>
        <p:nvPicPr>
          <p:cNvPr id="115" name="Google Shape;115;p19"/>
          <p:cNvPicPr preferRelativeResize="0"/>
          <p:nvPr/>
        </p:nvPicPr>
        <p:blipFill>
          <a:blip r:embed="rId3">
            <a:alphaModFix/>
          </a:blip>
          <a:stretch>
            <a:fillRect/>
          </a:stretch>
        </p:blipFill>
        <p:spPr>
          <a:xfrm>
            <a:off x="577725" y="1441275"/>
            <a:ext cx="6625552" cy="3365525"/>
          </a:xfrm>
          <a:prstGeom prst="rect">
            <a:avLst/>
          </a:prstGeom>
          <a:noFill/>
          <a:ln>
            <a:noFill/>
          </a:ln>
        </p:spPr>
      </p:pic>
      <p:sp>
        <p:nvSpPr>
          <p:cNvPr id="116" name="Google Shape;116;p19"/>
          <p:cNvSpPr txBox="1"/>
          <p:nvPr>
            <p:ph idx="1" type="body"/>
          </p:nvPr>
        </p:nvSpPr>
        <p:spPr>
          <a:xfrm>
            <a:off x="311700" y="1066975"/>
            <a:ext cx="5859600" cy="3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666666"/>
                </a:solidFill>
                <a:highlight>
                  <a:schemeClr val="lt1"/>
                </a:highlight>
                <a:latin typeface="Montserrat"/>
                <a:ea typeface="Montserrat"/>
                <a:cs typeface="Montserrat"/>
                <a:sym typeface="Montserrat"/>
              </a:rPr>
              <a:t>South-East Asia</a:t>
            </a:r>
            <a:r>
              <a:rPr lang="en-GB" sz="1100">
                <a:solidFill>
                  <a:srgbClr val="666666"/>
                </a:solidFill>
                <a:highlight>
                  <a:schemeClr val="lt1"/>
                </a:highlight>
                <a:latin typeface="Montserrat"/>
                <a:ea typeface="Montserrat"/>
                <a:cs typeface="Montserrat"/>
                <a:sym typeface="Montserrat"/>
              </a:rPr>
              <a:t> </a:t>
            </a:r>
            <a:endParaRPr sz="1100">
              <a:solidFill>
                <a:srgbClr val="666666"/>
              </a:solidFill>
              <a:highlight>
                <a:schemeClr val="lt1"/>
              </a:highlight>
              <a:latin typeface="Montserrat"/>
              <a:ea typeface="Montserrat"/>
              <a:cs typeface="Montserrat"/>
              <a:sym typeface="Montserrat"/>
            </a:endParaRPr>
          </a:p>
          <a:p>
            <a:pPr indent="0" lvl="0" marL="0" rtl="0" algn="l">
              <a:spcBef>
                <a:spcPts val="1200"/>
              </a:spcBef>
              <a:spcAft>
                <a:spcPts val="0"/>
              </a:spcAft>
              <a:buNone/>
            </a:pPr>
            <a:r>
              <a:t/>
            </a:r>
            <a:endParaRPr sz="1100">
              <a:solidFill>
                <a:srgbClr val="666666"/>
              </a:solidFill>
            </a:endParaRPr>
          </a:p>
          <a:p>
            <a:pPr indent="0" lvl="0" marL="0" rtl="0" algn="l">
              <a:spcBef>
                <a:spcPts val="0"/>
              </a:spcBef>
              <a:spcAft>
                <a:spcPts val="1200"/>
              </a:spcAft>
              <a:buNone/>
            </a:pPr>
            <a:r>
              <a:t/>
            </a:r>
            <a:endParaRPr sz="1100">
              <a:solidFill>
                <a:srgbClr val="666666"/>
              </a:solidFill>
              <a:highlight>
                <a:srgbClr val="FFFF00"/>
              </a:highlight>
            </a:endParaRPr>
          </a:p>
        </p:txBody>
      </p:sp>
      <p:pic>
        <p:nvPicPr>
          <p:cNvPr id="117" name="Google Shape;117;p19"/>
          <p:cNvPicPr preferRelativeResize="0"/>
          <p:nvPr/>
        </p:nvPicPr>
        <p:blipFill>
          <a:blip r:embed="rId4">
            <a:alphaModFix/>
          </a:blip>
          <a:stretch>
            <a:fillRect/>
          </a:stretch>
        </p:blipFill>
        <p:spPr>
          <a:xfrm>
            <a:off x="3751675" y="4870300"/>
            <a:ext cx="820316" cy="140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1593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ontserrat"/>
                <a:ea typeface="Montserrat"/>
                <a:cs typeface="Montserrat"/>
                <a:sym typeface="Montserrat"/>
              </a:rPr>
              <a:t> Deaths vs GDP</a:t>
            </a:r>
            <a:endParaRPr>
              <a:latin typeface="Montserrat"/>
              <a:ea typeface="Montserrat"/>
              <a:cs typeface="Montserrat"/>
              <a:sym typeface="Montserrat"/>
            </a:endParaRPr>
          </a:p>
        </p:txBody>
      </p:sp>
      <p:sp>
        <p:nvSpPr>
          <p:cNvPr id="123" name="Google Shape;123;p20"/>
          <p:cNvSpPr txBox="1"/>
          <p:nvPr>
            <p:ph idx="1" type="body"/>
          </p:nvPr>
        </p:nvSpPr>
        <p:spPr>
          <a:xfrm>
            <a:off x="311700" y="1066975"/>
            <a:ext cx="5859600" cy="3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666666"/>
                </a:solidFill>
                <a:highlight>
                  <a:schemeClr val="lt1"/>
                </a:highlight>
                <a:latin typeface="Montserrat"/>
                <a:ea typeface="Montserrat"/>
                <a:cs typeface="Montserrat"/>
                <a:sym typeface="Montserrat"/>
              </a:rPr>
              <a:t>Americas</a:t>
            </a:r>
            <a:endParaRPr sz="1100">
              <a:solidFill>
                <a:srgbClr val="666666"/>
              </a:solidFill>
              <a:highlight>
                <a:schemeClr val="lt1"/>
              </a:highlight>
              <a:latin typeface="Montserrat"/>
              <a:ea typeface="Montserrat"/>
              <a:cs typeface="Montserrat"/>
              <a:sym typeface="Montserrat"/>
            </a:endParaRPr>
          </a:p>
          <a:p>
            <a:pPr indent="0" lvl="0" marL="0" rtl="0" algn="l">
              <a:spcBef>
                <a:spcPts val="1200"/>
              </a:spcBef>
              <a:spcAft>
                <a:spcPts val="0"/>
              </a:spcAft>
              <a:buNone/>
            </a:pPr>
            <a:r>
              <a:t/>
            </a:r>
            <a:endParaRPr sz="1100">
              <a:solidFill>
                <a:srgbClr val="666666"/>
              </a:solidFill>
            </a:endParaRPr>
          </a:p>
          <a:p>
            <a:pPr indent="0" lvl="0" marL="0" rtl="0" algn="l">
              <a:spcBef>
                <a:spcPts val="0"/>
              </a:spcBef>
              <a:spcAft>
                <a:spcPts val="1200"/>
              </a:spcAft>
              <a:buNone/>
            </a:pPr>
            <a:r>
              <a:t/>
            </a:r>
            <a:endParaRPr sz="1100">
              <a:solidFill>
                <a:srgbClr val="666666"/>
              </a:solidFill>
              <a:highlight>
                <a:srgbClr val="FFFF00"/>
              </a:highlight>
            </a:endParaRPr>
          </a:p>
        </p:txBody>
      </p:sp>
      <p:pic>
        <p:nvPicPr>
          <p:cNvPr id="124" name="Google Shape;124;p20"/>
          <p:cNvPicPr preferRelativeResize="0"/>
          <p:nvPr/>
        </p:nvPicPr>
        <p:blipFill>
          <a:blip r:embed="rId3">
            <a:alphaModFix/>
          </a:blip>
          <a:stretch>
            <a:fillRect/>
          </a:stretch>
        </p:blipFill>
        <p:spPr>
          <a:xfrm>
            <a:off x="484650" y="1377775"/>
            <a:ext cx="6827725" cy="3460926"/>
          </a:xfrm>
          <a:prstGeom prst="rect">
            <a:avLst/>
          </a:prstGeom>
          <a:noFill/>
          <a:ln>
            <a:noFill/>
          </a:ln>
        </p:spPr>
      </p:pic>
      <p:pic>
        <p:nvPicPr>
          <p:cNvPr id="125" name="Google Shape;125;p20"/>
          <p:cNvPicPr preferRelativeResize="0"/>
          <p:nvPr/>
        </p:nvPicPr>
        <p:blipFill>
          <a:blip r:embed="rId4">
            <a:alphaModFix/>
          </a:blip>
          <a:stretch>
            <a:fillRect/>
          </a:stretch>
        </p:blipFill>
        <p:spPr>
          <a:xfrm>
            <a:off x="3820625" y="4838700"/>
            <a:ext cx="820316" cy="140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ontserrat"/>
                <a:ea typeface="Montserrat"/>
                <a:cs typeface="Montserrat"/>
                <a:sym typeface="Montserrat"/>
              </a:rPr>
              <a:t>Total deaths as % of population</a:t>
            </a:r>
            <a:endParaRPr>
              <a:latin typeface="Montserrat"/>
              <a:ea typeface="Montserrat"/>
              <a:cs typeface="Montserrat"/>
              <a:sym typeface="Montserrat"/>
            </a:endParaRPr>
          </a:p>
        </p:txBody>
      </p:sp>
      <p:sp>
        <p:nvSpPr>
          <p:cNvPr id="131" name="Google Shape;131;p2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GB" sz="1200">
                <a:solidFill>
                  <a:srgbClr val="FF9900"/>
                </a:solidFill>
                <a:latin typeface="Montserrat"/>
                <a:ea typeface="Montserrat"/>
                <a:cs typeface="Montserrat"/>
                <a:sym typeface="Montserrat"/>
              </a:rPr>
              <a:t>Worldwide</a:t>
            </a:r>
            <a:br>
              <a:rPr b="1" lang="en-GB" sz="1200">
                <a:solidFill>
                  <a:srgbClr val="FF9900"/>
                </a:solidFill>
                <a:latin typeface="Montserrat"/>
                <a:ea typeface="Montserrat"/>
                <a:cs typeface="Montserrat"/>
                <a:sym typeface="Montserrat"/>
              </a:rPr>
            </a:br>
            <a:endParaRPr sz="1100">
              <a:solidFill>
                <a:srgbClr val="000000"/>
              </a:solidFill>
              <a:latin typeface="Montserrat"/>
              <a:ea typeface="Montserrat"/>
              <a:cs typeface="Montserrat"/>
              <a:sym typeface="Montserrat"/>
            </a:endParaRPr>
          </a:p>
          <a:p>
            <a:pPr indent="-293211" lvl="0" marL="457200" rtl="0" algn="l">
              <a:spcBef>
                <a:spcPts val="0"/>
              </a:spcBef>
              <a:spcAft>
                <a:spcPts val="0"/>
              </a:spcAft>
              <a:buClr>
                <a:srgbClr val="000000"/>
              </a:buClr>
              <a:buSzPct val="100000"/>
              <a:buFont typeface="Montserrat"/>
              <a:buChar char="●"/>
            </a:pPr>
            <a:r>
              <a:rPr lang="en-GB" sz="1100">
                <a:solidFill>
                  <a:srgbClr val="000000"/>
                </a:solidFill>
                <a:latin typeface="Montserrat"/>
                <a:ea typeface="Montserrat"/>
                <a:cs typeface="Montserrat"/>
                <a:sym typeface="Montserrat"/>
              </a:rPr>
              <a:t>6 African countries - Central African Republic 0.33%, Sierra Leone 0.33%, Chad 0.31%, Congo 0.30% Burundi 0.27%, Angola 0.27%</a:t>
            </a:r>
            <a:endParaRPr sz="1100">
              <a:solidFill>
                <a:srgbClr val="000000"/>
              </a:solidFill>
              <a:latin typeface="Montserrat"/>
              <a:ea typeface="Montserrat"/>
              <a:cs typeface="Montserrat"/>
              <a:sym typeface="Montserrat"/>
            </a:endParaRPr>
          </a:p>
          <a:p>
            <a:pPr indent="-293211" lvl="0" marL="457200" rtl="0" algn="l">
              <a:spcBef>
                <a:spcPts val="0"/>
              </a:spcBef>
              <a:spcAft>
                <a:spcPts val="0"/>
              </a:spcAft>
              <a:buClr>
                <a:srgbClr val="000000"/>
              </a:buClr>
              <a:buSzPct val="100000"/>
              <a:buFont typeface="Montserrat"/>
              <a:buChar char="●"/>
            </a:pPr>
            <a:r>
              <a:rPr lang="en-GB" sz="1100">
                <a:solidFill>
                  <a:srgbClr val="000000"/>
                </a:solidFill>
                <a:latin typeface="Montserrat"/>
                <a:ea typeface="Montserrat"/>
                <a:cs typeface="Montserrat"/>
                <a:sym typeface="Montserrat"/>
              </a:rPr>
              <a:t>4 European countries - Georgia 0.33%, Moldova 0.32%, Ukraine 0.3% , Bosnia &amp; Herzegovina 0.28%</a:t>
            </a:r>
            <a:endParaRPr sz="110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sz="11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100">
                <a:solidFill>
                  <a:srgbClr val="000000"/>
                </a:solidFill>
                <a:latin typeface="Montserrat"/>
                <a:ea typeface="Montserrat"/>
                <a:cs typeface="Montserrat"/>
                <a:sym typeface="Montserrat"/>
              </a:rPr>
              <a:t>The death rates are relatively consistent among the top 10 countries, with a narrow range of 0.06%.</a:t>
            </a:r>
            <a:endParaRPr sz="11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100">
                <a:solidFill>
                  <a:srgbClr val="000000"/>
                </a:solidFill>
                <a:latin typeface="Montserrat"/>
                <a:ea typeface="Montserrat"/>
                <a:cs typeface="Montserrat"/>
                <a:sym typeface="Montserrat"/>
              </a:rPr>
              <a:t> </a:t>
            </a:r>
            <a:endParaRPr sz="1100">
              <a:solidFill>
                <a:srgbClr val="000000"/>
              </a:solidFill>
              <a:latin typeface="Montserrat"/>
              <a:ea typeface="Montserrat"/>
              <a:cs typeface="Montserrat"/>
              <a:sym typeface="Montserrat"/>
            </a:endParaRPr>
          </a:p>
          <a:p>
            <a:pPr indent="0" lvl="0" marL="0" rtl="0" algn="l">
              <a:spcBef>
                <a:spcPts val="0"/>
              </a:spcBef>
              <a:spcAft>
                <a:spcPts val="0"/>
              </a:spcAft>
              <a:buNone/>
            </a:pPr>
            <a:r>
              <a:rPr b="1" lang="en-GB" sz="1200">
                <a:solidFill>
                  <a:srgbClr val="FF9900"/>
                </a:solidFill>
                <a:latin typeface="Montserrat"/>
                <a:ea typeface="Montserrat"/>
                <a:cs typeface="Montserrat"/>
                <a:sym typeface="Montserrat"/>
              </a:rPr>
              <a:t>By continent</a:t>
            </a:r>
            <a:endParaRPr b="1" sz="1300">
              <a:solidFill>
                <a:srgbClr val="FF9900"/>
              </a:solidFill>
              <a:latin typeface="Montserrat"/>
              <a:ea typeface="Montserrat"/>
              <a:cs typeface="Montserrat"/>
              <a:sym typeface="Montserrat"/>
            </a:endParaRPr>
          </a:p>
          <a:p>
            <a:pPr indent="0" lvl="0" marL="0" rtl="0" algn="l">
              <a:spcBef>
                <a:spcPts val="0"/>
              </a:spcBef>
              <a:spcAft>
                <a:spcPts val="0"/>
              </a:spcAft>
              <a:buNone/>
            </a:pPr>
            <a:r>
              <a:rPr lang="en-GB" sz="1100">
                <a:solidFill>
                  <a:srgbClr val="000000"/>
                </a:solidFill>
                <a:latin typeface="Montserrat"/>
                <a:ea typeface="Montserrat"/>
                <a:cs typeface="Montserrat"/>
                <a:sym typeface="Montserrat"/>
              </a:rPr>
              <a:t> </a:t>
            </a:r>
            <a:endParaRPr sz="1100">
              <a:solidFill>
                <a:srgbClr val="000000"/>
              </a:solidFill>
              <a:latin typeface="Montserrat"/>
              <a:ea typeface="Montserrat"/>
              <a:cs typeface="Montserrat"/>
              <a:sym typeface="Montserrat"/>
            </a:endParaRPr>
          </a:p>
          <a:p>
            <a:pPr indent="-293211" lvl="0" marL="457200" rtl="0" algn="l">
              <a:spcBef>
                <a:spcPts val="0"/>
              </a:spcBef>
              <a:spcAft>
                <a:spcPts val="0"/>
              </a:spcAft>
              <a:buClr>
                <a:srgbClr val="000000"/>
              </a:buClr>
              <a:buSzPct val="100000"/>
              <a:buFont typeface="Montserrat"/>
              <a:buChar char="●"/>
            </a:pPr>
            <a:r>
              <a:rPr lang="en-GB" sz="1100">
                <a:solidFill>
                  <a:srgbClr val="000000"/>
                </a:solidFill>
                <a:latin typeface="Montserrat"/>
                <a:ea typeface="Montserrat"/>
                <a:cs typeface="Montserrat"/>
                <a:sym typeface="Montserrat"/>
              </a:rPr>
              <a:t>Africa - Central African Republic 0.33%, Sierra Leone 0.33%, Chad 0.31%, Congo 0.30% Burundi 0.27%, Angola 0.27%</a:t>
            </a:r>
            <a:endParaRPr sz="1100">
              <a:solidFill>
                <a:srgbClr val="000000"/>
              </a:solidFill>
              <a:latin typeface="Montserrat"/>
              <a:ea typeface="Montserrat"/>
              <a:cs typeface="Montserrat"/>
              <a:sym typeface="Montserrat"/>
            </a:endParaRPr>
          </a:p>
          <a:p>
            <a:pPr indent="-293211" lvl="0" marL="457200" rtl="0" algn="l">
              <a:spcBef>
                <a:spcPts val="0"/>
              </a:spcBef>
              <a:spcAft>
                <a:spcPts val="0"/>
              </a:spcAft>
              <a:buClr>
                <a:srgbClr val="000000"/>
              </a:buClr>
              <a:buSzPct val="100000"/>
              <a:buFont typeface="Montserrat"/>
              <a:buChar char="●"/>
            </a:pPr>
            <a:r>
              <a:rPr lang="en-GB" sz="1100">
                <a:solidFill>
                  <a:srgbClr val="000000"/>
                </a:solidFill>
                <a:latin typeface="Montserrat"/>
                <a:ea typeface="Montserrat"/>
                <a:cs typeface="Montserrat"/>
                <a:sym typeface="Montserrat"/>
              </a:rPr>
              <a:t>Americas – Haiti 0.19%, Guyana 0.15%, Bolivia 0.12%, El Salvador 0.11%, St Lucia 0.11%</a:t>
            </a:r>
            <a:endParaRPr sz="1100">
              <a:solidFill>
                <a:srgbClr val="000000"/>
              </a:solidFill>
              <a:latin typeface="Montserrat"/>
              <a:ea typeface="Montserrat"/>
              <a:cs typeface="Montserrat"/>
              <a:sym typeface="Montserrat"/>
            </a:endParaRPr>
          </a:p>
          <a:p>
            <a:pPr indent="-293211" lvl="0" marL="457200" rtl="0" algn="l">
              <a:spcBef>
                <a:spcPts val="0"/>
              </a:spcBef>
              <a:spcAft>
                <a:spcPts val="0"/>
              </a:spcAft>
              <a:buClr>
                <a:srgbClr val="000000"/>
              </a:buClr>
              <a:buSzPct val="100000"/>
              <a:buFont typeface="Montserrat"/>
              <a:buChar char="●"/>
            </a:pPr>
            <a:r>
              <a:rPr lang="en-GB" sz="1100">
                <a:solidFill>
                  <a:srgbClr val="000000"/>
                </a:solidFill>
                <a:latin typeface="Montserrat"/>
                <a:ea typeface="Montserrat"/>
                <a:cs typeface="Montserrat"/>
                <a:sym typeface="Montserrat"/>
              </a:rPr>
              <a:t>Eastern Mediterranean – Somalia 0.24%, Afghanistan 0.19%, Sudan 0.18%, Pakistan 0.16%, Djibouti 0.14%</a:t>
            </a:r>
            <a:endParaRPr sz="1100">
              <a:solidFill>
                <a:srgbClr val="000000"/>
              </a:solidFill>
              <a:latin typeface="Montserrat"/>
              <a:ea typeface="Montserrat"/>
              <a:cs typeface="Montserrat"/>
              <a:sym typeface="Montserrat"/>
            </a:endParaRPr>
          </a:p>
          <a:p>
            <a:pPr indent="-293211" lvl="0" marL="457200" rtl="0" algn="l">
              <a:spcBef>
                <a:spcPts val="0"/>
              </a:spcBef>
              <a:spcAft>
                <a:spcPts val="0"/>
              </a:spcAft>
              <a:buClr>
                <a:srgbClr val="000000"/>
              </a:buClr>
              <a:buSzPct val="100000"/>
              <a:buFont typeface="Montserrat"/>
              <a:buChar char="●"/>
            </a:pPr>
            <a:r>
              <a:rPr lang="en-GB" sz="1100">
                <a:solidFill>
                  <a:srgbClr val="000000"/>
                </a:solidFill>
                <a:latin typeface="Montserrat"/>
                <a:ea typeface="Montserrat"/>
                <a:cs typeface="Montserrat"/>
                <a:sym typeface="Montserrat"/>
              </a:rPr>
              <a:t>Europe - Georgia 0.33%, Moldova 0.32%, Ukraine 0.3% , Bosnia &amp; Herzegovina 0.28%, Armenia 0.27%</a:t>
            </a:r>
            <a:endParaRPr sz="1100">
              <a:solidFill>
                <a:srgbClr val="000000"/>
              </a:solidFill>
              <a:latin typeface="Montserrat"/>
              <a:ea typeface="Montserrat"/>
              <a:cs typeface="Montserrat"/>
              <a:sym typeface="Montserrat"/>
            </a:endParaRPr>
          </a:p>
          <a:p>
            <a:pPr indent="-293211" lvl="0" marL="457200" rtl="0" algn="l">
              <a:spcBef>
                <a:spcPts val="0"/>
              </a:spcBef>
              <a:spcAft>
                <a:spcPts val="0"/>
              </a:spcAft>
              <a:buClr>
                <a:srgbClr val="000000"/>
              </a:buClr>
              <a:buSzPct val="100000"/>
              <a:buFont typeface="Montserrat"/>
              <a:buChar char="●"/>
            </a:pPr>
            <a:r>
              <a:rPr lang="en-GB" sz="1100">
                <a:solidFill>
                  <a:srgbClr val="000000"/>
                </a:solidFill>
                <a:latin typeface="Montserrat"/>
                <a:ea typeface="Montserrat"/>
                <a:cs typeface="Montserrat"/>
                <a:sym typeface="Montserrat"/>
              </a:rPr>
              <a:t>South East Asia – India 0.22%, Myanmar 0.21%, Bhutan 0.17%, Nepal 0.17%, Sri Lanka 0.16%</a:t>
            </a:r>
            <a:endParaRPr sz="1100">
              <a:solidFill>
                <a:srgbClr val="000000"/>
              </a:solidFill>
              <a:latin typeface="Montserrat"/>
              <a:ea typeface="Montserrat"/>
              <a:cs typeface="Montserrat"/>
              <a:sym typeface="Montserrat"/>
            </a:endParaRPr>
          </a:p>
          <a:p>
            <a:pPr indent="-293211" lvl="0" marL="457200" rtl="0" algn="l">
              <a:spcBef>
                <a:spcPts val="0"/>
              </a:spcBef>
              <a:spcAft>
                <a:spcPts val="0"/>
              </a:spcAft>
              <a:buClr>
                <a:srgbClr val="000000"/>
              </a:buClr>
              <a:buSzPct val="100000"/>
              <a:buFont typeface="Montserrat"/>
              <a:buChar char="●"/>
            </a:pPr>
            <a:r>
              <a:rPr lang="en-GB" sz="1100">
                <a:solidFill>
                  <a:srgbClr val="000000"/>
                </a:solidFill>
                <a:latin typeface="Montserrat"/>
                <a:ea typeface="Montserrat"/>
                <a:cs typeface="Montserrat"/>
                <a:sym typeface="Montserrat"/>
              </a:rPr>
              <a:t>Western Pacific – Lao PDR 0.22%, China 0.22%, Mongolia 0.17%, Vietnam 0.14%, Cambodia 0.13%</a:t>
            </a:r>
            <a:endParaRPr sz="110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sz="11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100">
                <a:solidFill>
                  <a:srgbClr val="000000"/>
                </a:solidFill>
                <a:latin typeface="Montserrat"/>
                <a:ea typeface="Montserrat"/>
                <a:cs typeface="Montserrat"/>
                <a:sym typeface="Montserrat"/>
              </a:rPr>
              <a:t>The above statistics link back to our analysis on the correlation between GDP and the prevalence of preventable environmental-related deaths.</a:t>
            </a:r>
            <a:endParaRPr sz="1100">
              <a:solidFill>
                <a:srgbClr val="000000"/>
              </a:solidFill>
              <a:latin typeface="Montserrat"/>
              <a:ea typeface="Montserrat"/>
              <a:cs typeface="Montserrat"/>
              <a:sym typeface="Montserrat"/>
            </a:endParaRPr>
          </a:p>
          <a:p>
            <a:pPr indent="0" lvl="0" marL="0" rtl="0" algn="l">
              <a:spcBef>
                <a:spcPts val="0"/>
              </a:spcBef>
              <a:spcAft>
                <a:spcPts val="1200"/>
              </a:spcAft>
              <a:buNone/>
            </a:pPr>
            <a:r>
              <a:t/>
            </a:r>
            <a:endParaRPr sz="1100">
              <a:highlight>
                <a:srgbClr val="FFFF00"/>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